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21"/>
  </p:notesMasterIdLst>
  <p:sldIdLst>
    <p:sldId id="256" r:id="rId2"/>
    <p:sldId id="292" r:id="rId3"/>
    <p:sldId id="259" r:id="rId4"/>
    <p:sldId id="283" r:id="rId5"/>
    <p:sldId id="293" r:id="rId6"/>
    <p:sldId id="295" r:id="rId7"/>
    <p:sldId id="296" r:id="rId8"/>
    <p:sldId id="297" r:id="rId9"/>
    <p:sldId id="298" r:id="rId10"/>
    <p:sldId id="294" r:id="rId11"/>
    <p:sldId id="291" r:id="rId12"/>
    <p:sldId id="285" r:id="rId13"/>
    <p:sldId id="286" r:id="rId14"/>
    <p:sldId id="287" r:id="rId15"/>
    <p:sldId id="288" r:id="rId16"/>
    <p:sldId id="289" r:id="rId17"/>
    <p:sldId id="258" r:id="rId18"/>
    <p:sldId id="263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467" autoAdjust="0"/>
  </p:normalViewPr>
  <p:slideViewPr>
    <p:cSldViewPr snapToGrid="0">
      <p:cViewPr varScale="1">
        <p:scale>
          <a:sx n="86" d="100"/>
          <a:sy n="86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02D18-FEEE-4895-96DB-B4FE2295511F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EB8A-160F-4565-A0DA-9E07B9E9B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حجم اطلاعات پزشکی بسیار زیاد است و کارکنان نظام سلامت نیاز دارند سریع و رایگان به منابع معتبر دسترسی داشته باشند.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05181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دسترسی آزاد طلایی از طریق مجلات OA، سبز از طریق مخازن و هیبریدی ترکیبی از این دو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5215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دسترسی آزاد طلایی از طریق مجلات OA، سبز از طریق مخازن و هیبریدی ترکیبی از این دو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48458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دسترسی آزاد طلایی از طریق مجلات OA، سبز از طریق مخازن و هیبریدی ترکیبی از این دو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3636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دسترسی آزاد طلایی از طریق مجلات OA، سبز از طریق مخازن و هیبریدی ترکیبی از این دو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0513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دسترسی آزاد طلایی از طریق مجلات OA، سبز از طریق مخازن و هیبریدی ترکیبی از این دو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0119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6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8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6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6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5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6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2/14/2026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8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2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1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7351" y="2305024"/>
            <a:ext cx="8242240" cy="1869245"/>
          </a:xfrm>
        </p:spPr>
        <p:txBody>
          <a:bodyPr>
            <a:normAutofit/>
          </a:bodyPr>
          <a:lstStyle/>
          <a:p>
            <a:pPr algn="ctr"/>
            <a:r>
              <a:rPr lang="fa-IR" sz="6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دسترسی آزاد و علم باز</a:t>
            </a:r>
            <a:b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fa-IR" sz="6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در کتابداری پزشکی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744719" y="4823565"/>
            <a:ext cx="7766936" cy="1096899"/>
          </a:xfrm>
        </p:spPr>
        <p:txBody>
          <a:bodyPr>
            <a:normAutofit/>
          </a:bodyPr>
          <a:lstStyle/>
          <a:p>
            <a:r>
              <a:rPr lang="fa-IR" sz="2000" b="1" i="1" cap="none" dirty="0">
                <a:solidFill>
                  <a:schemeClr val="accent2">
                    <a:lumMod val="75000"/>
                  </a:schemeClr>
                </a:solidFill>
              </a:rPr>
              <a:t>مصطفی قربانی</a:t>
            </a:r>
            <a:endParaRPr lang="en-US" sz="2000" b="1" i="1" cap="none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i="1" cap="non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591" y="90153"/>
            <a:ext cx="2388444" cy="185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59" y="2429691"/>
            <a:ext cx="1294996" cy="17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اجزای اصلی علم باز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894114"/>
            <a:ext cx="10149840" cy="3977431"/>
          </a:xfrm>
        </p:spPr>
        <p:txBody>
          <a:bodyPr>
            <a:normAutofit fontScale="62500" lnSpcReduction="20000"/>
          </a:bodyPr>
          <a:lstStyle/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اجزای کامل علم باز در پزشکی می‌شوند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:</a:t>
            </a:r>
            <a:endParaRPr lang="fa-IR" sz="3200" dirty="0">
              <a:solidFill>
                <a:schemeClr val="accent2">
                  <a:lumMod val="50000"/>
                </a:schemeClr>
              </a:solidFill>
              <a:cs typeface="B Lotus" panose="00000400000000000000" pitchFamily="2" charset="-78"/>
            </a:endParaRP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:</a:t>
            </a:r>
            <a:r>
              <a:rPr lang="en-US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Open Data </a:t>
            </a:r>
            <a:r>
              <a:rPr lang="fa-IR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داده‌های باز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Open Source / Software </a:t>
            </a:r>
            <a:r>
              <a:rPr lang="fa-IR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نرم‌افزار باز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Open Peer Review </a:t>
            </a:r>
            <a:r>
              <a:rPr lang="fa-IR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داوری باز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Open Access </a:t>
            </a:r>
            <a:r>
              <a:rPr lang="fa-IR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مقالات باز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Open Education </a:t>
            </a:r>
            <a:r>
              <a:rPr lang="fa-IR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آموزش باز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Open Methodology </a:t>
            </a:r>
            <a:r>
              <a:rPr lang="fa-IR" sz="3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روش‌شناسی باز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3" y="1894114"/>
            <a:ext cx="3802380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23" y="87086"/>
            <a:ext cx="6740434" cy="6200503"/>
          </a:xfrm>
        </p:spPr>
      </p:pic>
    </p:spTree>
    <p:extLst>
      <p:ext uri="{BB962C8B-B14F-4D97-AF65-F5344CB8AC3E}">
        <p14:creationId xmlns:p14="http://schemas.microsoft.com/office/powerpoint/2010/main" val="271234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تفاوت علم باز و دسترسی آزاد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91098"/>
              </p:ext>
            </p:extLst>
          </p:nvPr>
        </p:nvGraphicFramePr>
        <p:xfrm>
          <a:off x="1006791" y="2390276"/>
          <a:ext cx="973958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552">
                  <a:extLst>
                    <a:ext uri="{9D8B030D-6E8A-4147-A177-3AD203B41FA5}">
                      <a16:colId xmlns:a16="http://schemas.microsoft.com/office/drawing/2014/main" val="1113060776"/>
                    </a:ext>
                  </a:extLst>
                </a:gridCol>
                <a:gridCol w="4058194">
                  <a:extLst>
                    <a:ext uri="{9D8B030D-6E8A-4147-A177-3AD203B41FA5}">
                      <a16:colId xmlns:a16="http://schemas.microsoft.com/office/drawing/2014/main" val="13933598"/>
                    </a:ext>
                  </a:extLst>
                </a:gridCol>
                <a:gridCol w="1767841">
                  <a:extLst>
                    <a:ext uri="{9D8B030D-6E8A-4147-A177-3AD203B41FA5}">
                      <a16:colId xmlns:a16="http://schemas.microsoft.com/office/drawing/2014/main" val="1990918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علم باز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دسترسی آزاد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ویژگی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42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مقالات، داده ها، روش ها، کدها</a:t>
                      </a:r>
                      <a:r>
                        <a:rPr lang="fa-IR" sz="2400" baseline="0" dirty="0"/>
                        <a:t> و داوری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مقالات و انتشارات علمی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محتوا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109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شفافیت،</a:t>
                      </a:r>
                      <a:r>
                        <a:rPr lang="fa-IR" sz="2400" baseline="0" dirty="0"/>
                        <a:t> مشارکت و دسترسی کامل به فرآیند پزوهش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دسترسی رایگان و بدون محدودیت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هدف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025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کل چرخه پژوهش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محدود به انتشار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/>
                        <a:t>گستردگی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80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36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مزایا برای پژوهشگران پزشکی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894114"/>
            <a:ext cx="10149840" cy="3977431"/>
          </a:xfrm>
        </p:spPr>
        <p:txBody>
          <a:bodyPr>
            <a:normAutofit/>
          </a:bodyPr>
          <a:lstStyle/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دسترسی آسان به منابع علمی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افزایش استناد و دیده‌شدن پژوهش‌ها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همکاری بین‌المللی و چندرشته‌ای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تسریع نوآوری در درمان‌ها</a:t>
            </a:r>
          </a:p>
        </p:txBody>
      </p:sp>
    </p:spTree>
    <p:extLst>
      <p:ext uri="{BB962C8B-B14F-4D97-AF65-F5344CB8AC3E}">
        <p14:creationId xmlns:p14="http://schemas.microsoft.com/office/powerpoint/2010/main" val="8647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چالش‌ها و محدودیت‌ها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737360"/>
            <a:ext cx="10149840" cy="4598126"/>
          </a:xfrm>
        </p:spPr>
        <p:txBody>
          <a:bodyPr>
            <a:normAutofit/>
          </a:bodyPr>
          <a:lstStyle/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هزینه‌های انتشار (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APC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)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 </a:t>
            </a: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مسائل کپی‌رایت و مالکیت فکری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کیفیت و اعتبار مجلات دسترسی آزاد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fa-IR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مقاومت برخی ناشران سنتی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1" y="64770"/>
            <a:ext cx="3771900" cy="380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نمونه‌های موفق جهانی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737360"/>
            <a:ext cx="10149840" cy="4598126"/>
          </a:xfrm>
        </p:spPr>
        <p:txBody>
          <a:bodyPr>
            <a:normAutofit/>
          </a:bodyPr>
          <a:lstStyle/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PubMed Central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Plan S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European Open Science Cloud</a:t>
            </a:r>
          </a:p>
          <a:p>
            <a:pPr lvl="1" algn="justLow" rtl="1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Doaj</a:t>
            </a:r>
            <a:endParaRPr lang="fa-IR" sz="3200" dirty="0">
              <a:solidFill>
                <a:schemeClr val="accent2">
                  <a:lumMod val="50000"/>
                </a:schemeClr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886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وضعیت در ایران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737360"/>
            <a:ext cx="10149840" cy="4297680"/>
          </a:xfrm>
        </p:spPr>
        <p:txBody>
          <a:bodyPr>
            <a:normAutofit/>
          </a:bodyPr>
          <a:lstStyle/>
          <a:p>
            <a:pPr lvl="1" algn="justLow" rt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سیاست‌های وزارت بهداشت و دانشگاه‌های علوم پزشکی</a:t>
            </a:r>
          </a:p>
          <a:p>
            <a:pPr lvl="1" algn="justLow" rt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مجلات دسترسی آزاد داخلی</a:t>
            </a:r>
          </a:p>
          <a:p>
            <a:pPr lvl="1" algn="justLow" rtl="1">
              <a:lnSpc>
                <a:spcPct val="200000"/>
              </a:lnSpc>
              <a:buFont typeface="Courier New" panose="02070309020205020404" pitchFamily="49" charset="0"/>
              <a:buChar char="o"/>
              <a:defRPr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Lotus" panose="00000400000000000000" pitchFamily="2" charset="-78"/>
              </a:rPr>
              <a:t>فرصت‌ها و چالش‌های بومی</a:t>
            </a:r>
          </a:p>
        </p:txBody>
      </p:sp>
    </p:spTree>
    <p:extLst>
      <p:ext uri="{BB962C8B-B14F-4D97-AF65-F5344CB8AC3E}">
        <p14:creationId xmlns:p14="http://schemas.microsoft.com/office/powerpoint/2010/main" val="254391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8894"/>
            <a:ext cx="10478346" cy="1320800"/>
          </a:xfrm>
        </p:spPr>
        <p:txBody>
          <a:bodyPr>
            <a:normAutofit/>
          </a:bodyPr>
          <a:lstStyle/>
          <a:p>
            <a:pPr algn="r" rtl="1"/>
            <a:r>
              <a:rPr lang="fa-IR" sz="4400" b="1" dirty="0">
                <a:solidFill>
                  <a:srgbClr val="00B050"/>
                </a:solidFill>
                <a:cs typeface="B Titr" panose="00000700000000000000" pitchFamily="2" charset="-78"/>
              </a:rPr>
              <a:t>نقش کتابدار پزشکی به‌عنوان تسهیل‌گر اصلی</a:t>
            </a:r>
            <a:endParaRPr lang="en-US" sz="4400" b="1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آموزش پژوهشگران در استفاده از منابع آزاد</a:t>
            </a:r>
          </a:p>
          <a:p>
            <a:pPr algn="r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مدیریت داده‌های پژوهشی و اصول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FAIR</a:t>
            </a:r>
          </a:p>
          <a:p>
            <a:pPr algn="r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ترویج فرهنگ علم باز در دانشگاه‌ها</a:t>
            </a:r>
          </a:p>
          <a:p>
            <a:pPr algn="r" rt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پشتیبانی از تیم‌های بالینی و تحقیقاتی</a:t>
            </a:r>
          </a:p>
        </p:txBody>
      </p:sp>
    </p:spTree>
    <p:extLst>
      <p:ext uri="{BB962C8B-B14F-4D97-AF65-F5344CB8AC3E}">
        <p14:creationId xmlns:p14="http://schemas.microsoft.com/office/powerpoint/2010/main" val="376919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rgbClr val="00B050"/>
                </a:solidFill>
                <a:cs typeface="B Titr" panose="00000700000000000000" pitchFamily="2" charset="-78"/>
              </a:rPr>
              <a:t>چشم‌انداز آینده</a:t>
            </a:r>
            <a:endParaRPr lang="en-US" sz="3200" b="1" i="1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538" y="2260672"/>
            <a:ext cx="8176722" cy="365877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گسترش همکاری‌های بین‌المللی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ادغام با هوش مصنوعی و داده‌های بزرگ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fa-IR" sz="28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نقش کلیدی کتابدار در سلامت دیجیتال</a:t>
            </a:r>
          </a:p>
        </p:txBody>
      </p:sp>
    </p:spTree>
    <p:extLst>
      <p:ext uri="{BB962C8B-B14F-4D97-AF65-F5344CB8AC3E}">
        <p14:creationId xmlns:p14="http://schemas.microsoft.com/office/powerpoint/2010/main" val="201761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dirty="0" err="1">
                <a:solidFill>
                  <a:srgbClr val="00B050"/>
                </a:solidFill>
                <a:cs typeface="B Titr" panose="00000700000000000000" pitchFamily="2" charset="-78"/>
              </a:rPr>
              <a:t>چرا</a:t>
            </a:r>
            <a:r>
              <a:rPr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dirty="0" err="1">
                <a:solidFill>
                  <a:srgbClr val="00B050"/>
                </a:solidFill>
                <a:cs typeface="B Titr" panose="00000700000000000000" pitchFamily="2" charset="-78"/>
              </a:rPr>
              <a:t>این</a:t>
            </a:r>
            <a:r>
              <a:rPr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dirty="0" err="1">
                <a:solidFill>
                  <a:srgbClr val="00B050"/>
                </a:solidFill>
                <a:cs typeface="B Titr" panose="00000700000000000000" pitchFamily="2" charset="-78"/>
              </a:rPr>
              <a:t>موضوع</a:t>
            </a:r>
            <a:r>
              <a:rPr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dirty="0" err="1">
                <a:solidFill>
                  <a:srgbClr val="00B050"/>
                </a:solidFill>
                <a:cs typeface="B Titr" panose="00000700000000000000" pitchFamily="2" charset="-78"/>
              </a:rPr>
              <a:t>مهم</a:t>
            </a:r>
            <a:r>
              <a:rPr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dirty="0" err="1">
                <a:solidFill>
                  <a:srgbClr val="00B050"/>
                </a:solidFill>
                <a:cs typeface="B Titr" panose="00000700000000000000" pitchFamily="2" charset="-78"/>
              </a:rPr>
              <a:t>است</a:t>
            </a:r>
            <a:r>
              <a:rPr dirty="0">
                <a:solidFill>
                  <a:srgbClr val="00B050"/>
                </a:solidFill>
                <a:cs typeface="B Titr" panose="00000700000000000000" pitchFamily="2" charset="-78"/>
              </a:rPr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افزایش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اطلاعات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پزشکی</a:t>
            </a:r>
            <a:endParaRPr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نیاز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به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سریع</a:t>
            </a:r>
            <a:endParaRPr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نقش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کتابخانه‌ها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§"/>
            </a:pP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حجم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اطلاعات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پزشکی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بسیار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زیاد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است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کارکنان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نظام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سلامت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نیاز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دارند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سریع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رایگان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به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منابع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معتبر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داشته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sz="2400" dirty="0" err="1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باشند</a:t>
            </a:r>
            <a:r>
              <a:rPr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7620" cy="37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تعریف</a:t>
            </a:r>
            <a:endParaRPr lang="en-US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885405"/>
            <a:ext cx="10149840" cy="3977431"/>
          </a:xfrm>
        </p:spPr>
        <p:txBody>
          <a:bodyPr>
            <a:normAutofit/>
          </a:bodyPr>
          <a:lstStyle/>
          <a:p>
            <a:pPr lvl="1" algn="justLow" rtl="1">
              <a:lnSpc>
                <a:spcPct val="150000"/>
              </a:lnSpc>
              <a:defRPr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علم باز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Open Science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):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علم باز رویکردی در پژوهش علمی است که بر پایه‌ی شفافیت، دسترسی آزاد و مشارکت همگانی بنا شده و هدف آن این است که تمام مراحل پژوهش(از داده‌ها و روش‌ها تا نتایج و انتشار) برای همه قابل دسترس، قابل بررسی و قابل استفاده باشد.</a:t>
            </a:r>
          </a:p>
          <a:p>
            <a:pPr lvl="1" algn="justLow" rtl="1">
              <a:lnSpc>
                <a:spcPct val="150000"/>
              </a:lnSpc>
              <a:defRPr/>
            </a:pP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آزاد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Open Access</a:t>
            </a:r>
            <a:r>
              <a:rPr lang="fa-IR" sz="24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):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آزاد به معنای دسترسی رایگان، فوری و بدون محدودیت به مقالات و تولیدات علمی در بستر اینترنت است، به‌گونه‌ای که هر فردی بتواند بدون پرداخت هزینه و با حداقل محدودیت‌های حقوقی از آن‌ها استفاده کند.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3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اهمیت آنها در پژوهش‌های علوم پزشکی</a:t>
            </a:r>
            <a:endParaRPr lang="en-US" sz="40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4114"/>
            <a:ext cx="10478346" cy="3977431"/>
          </a:xfrm>
        </p:spPr>
        <p:txBody>
          <a:bodyPr>
            <a:normAutofit/>
          </a:bodyPr>
          <a:lstStyle/>
          <a:p>
            <a:pPr lvl="1" algn="justLow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سریع به یافته‌های علمی و بالینی</a:t>
            </a:r>
          </a:p>
          <a:p>
            <a:pPr lvl="1" algn="justLow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بهبود تصمیم‌گیری درمانی مبتنی بر شواهد</a:t>
            </a:r>
          </a:p>
          <a:p>
            <a:pPr lvl="1" algn="justLow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افزایش شفافیت، تکرارپذیری و اعتماد به پژوهش‌ها</a:t>
            </a:r>
          </a:p>
          <a:p>
            <a:pPr lvl="1" algn="justLow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تسریع پاسخ به بحران‌های سلامت (مانند همه‌گیری‌ها)</a:t>
            </a:r>
          </a:p>
          <a:p>
            <a:pPr lvl="1" algn="justLow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کاهش نابرابری در دسترسی به دانش پزشکی</a:t>
            </a:r>
          </a:p>
          <a:p>
            <a:pPr lvl="1" algn="justLow" rtl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تقویت همکاری‌های علمی بین‌المللی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1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sz="4000">
                <a:solidFill>
                  <a:srgbClr val="00B050"/>
                </a:solidFill>
                <a:cs typeface="B Titr" panose="00000700000000000000" pitchFamily="2" charset="-78"/>
              </a:rPr>
              <a:t>انواع دسترسی آزاد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37918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آزاد طلایی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Gold Open Access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آزاد سبز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Green Open Access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آزاد هیبریدی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Hybrid Open Access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دسترسی آزاد الماس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Diamond Open Access</a:t>
            </a:r>
            <a:endParaRPr lang="fa-IR"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1484810"/>
            <a:ext cx="5048829" cy="3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8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دسترسی آزاد طلایی </a:t>
            </a:r>
            <a:r>
              <a:rPr lang="en-US" sz="4000" dirty="0">
                <a:solidFill>
                  <a:srgbClr val="00B050"/>
                </a:solidFill>
                <a:cs typeface="B Titr" panose="00000700000000000000" pitchFamily="2" charset="-78"/>
              </a:rPr>
              <a:t>Gold Open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1860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مقاله مستقیماً در یک مجله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OA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منتشر می‌شود.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همه می‌توانند بدون پرداخت هزینه به مقاله دسترسی پیدا کنند.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اغلب نویسنده یا سازمان پژوهشی هزینه انتشار مقاله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APC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را می‌پردازد.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مثال: مجلات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PLOS، BMC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مزایا: دسترسی فوری، رسمی و معتبر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معایب: هزینه برای نویسنده</a:t>
            </a:r>
            <a:endParaRPr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873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دسترسی آزاد سبز </a:t>
            </a:r>
            <a:r>
              <a:rPr lang="en-US" sz="4000" dirty="0">
                <a:solidFill>
                  <a:srgbClr val="00B050"/>
                </a:solidFill>
                <a:cs typeface="B Titr" panose="00000700000000000000" pitchFamily="2" charset="-78"/>
              </a:rPr>
              <a:t>Green Open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1860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نویسنده مقاله را در مخزن نهادی یا موضوعی دانشگاه یا سازمان قرار می‌دهد.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مقاله اصلی یا نسخه پذیرفته‌شده در اختیار همه قرار می‌گیرد.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معمولاً بدون هزینه است و با مجله اصلی همزمان منتشر می‌شود.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مزایا: بدون هزینه، حفظ حقوق نشر اصلی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معایب: گاهی با تاخیر (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embargo period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منتشر می‌شود.</a:t>
            </a:r>
            <a:endParaRPr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9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دسترسی آزاد هیبریدی </a:t>
            </a:r>
            <a:r>
              <a:rPr lang="en-US" sz="4000" dirty="0">
                <a:solidFill>
                  <a:srgbClr val="00B050"/>
                </a:solidFill>
                <a:cs typeface="B Titr" panose="00000700000000000000" pitchFamily="2" charset="-78"/>
              </a:rPr>
              <a:t>Hybrid Open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1860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مجله‌ای که هم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OA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و هم اشتراکی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Subscription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است.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نویسنده می‌تواند تصمیم بگیرد مقاله‌اش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OA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باشد و هزینه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APC </a:t>
            </a: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پرداخت کند.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سایر مقالات همان مجله هنوز اشتراکی باقی می‌مانند.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مزایا: انتخابی برای نویسنده، دسترسی ترکیبی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معایب: هزینه بالا، کمی گیج‌کننده برای کاربران</a:t>
            </a:r>
            <a:endParaRPr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050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fa-IR" sz="4000" dirty="0">
                <a:solidFill>
                  <a:srgbClr val="00B050"/>
                </a:solidFill>
                <a:cs typeface="B Titr" panose="00000700000000000000" pitchFamily="2" charset="-78"/>
              </a:rPr>
              <a:t>دسترسی آزاد الماس </a:t>
            </a:r>
            <a:r>
              <a:rPr lang="en-US" sz="4000" dirty="0">
                <a:solidFill>
                  <a:srgbClr val="00B050"/>
                </a:solidFill>
                <a:cs typeface="B Titr" panose="00000700000000000000" pitchFamily="2" charset="-78"/>
              </a:rPr>
              <a:t>diamond open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81460"/>
            <a:ext cx="10058400" cy="1803157"/>
          </a:xfrm>
        </p:spPr>
        <p:txBody>
          <a:bodyPr vert="horz" lIns="0" tIns="45720" rIns="0" bIns="45720" rtlCol="0">
            <a:norm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این مدل دسترسی آزاد رایگان را هم برای نویسندگان و هم برای خوانندگان فراهم می کند.</a:t>
            </a:r>
            <a:endParaRPr sz="24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8260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1084</TotalTime>
  <Words>761</Words>
  <Application>Microsoft Office PowerPoint</Application>
  <PresentationFormat>Widescreen</PresentationFormat>
  <Paragraphs>99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 Lotus</vt:lpstr>
      <vt:lpstr>B Nazanin</vt:lpstr>
      <vt:lpstr>B Titr</vt:lpstr>
      <vt:lpstr>Calibri</vt:lpstr>
      <vt:lpstr>Calibri Light</vt:lpstr>
      <vt:lpstr>Courier New</vt:lpstr>
      <vt:lpstr>Wingdings</vt:lpstr>
      <vt:lpstr>Retrospect</vt:lpstr>
      <vt:lpstr>دسترسی آزاد و علم باز  در کتابداری پزشکی</vt:lpstr>
      <vt:lpstr>چرا این موضوع مهم است؟</vt:lpstr>
      <vt:lpstr>تعریف</vt:lpstr>
      <vt:lpstr>اهمیت آنها در پژوهش‌های علوم پزشکی</vt:lpstr>
      <vt:lpstr>انواع دسترسی آزاد</vt:lpstr>
      <vt:lpstr>دسترسی آزاد طلایی Gold Open Access</vt:lpstr>
      <vt:lpstr>دسترسی آزاد سبز Green Open Access</vt:lpstr>
      <vt:lpstr>دسترسی آزاد هیبریدی Hybrid Open Access</vt:lpstr>
      <vt:lpstr>دسترسی آزاد الماس diamond open access</vt:lpstr>
      <vt:lpstr>اجزای اصلی علم باز</vt:lpstr>
      <vt:lpstr>PowerPoint Presentation</vt:lpstr>
      <vt:lpstr>تفاوت علم باز و دسترسی آزاد</vt:lpstr>
      <vt:lpstr>مزایا برای پژوهشگران پزشکی</vt:lpstr>
      <vt:lpstr>چالش‌ها و محدودیت‌ها</vt:lpstr>
      <vt:lpstr>نمونه‌های موفق جهانی</vt:lpstr>
      <vt:lpstr>وضعیت در ایران</vt:lpstr>
      <vt:lpstr>نقش کتابدار پزشکی به‌عنوان تسهیل‌گر اصلی</vt:lpstr>
      <vt:lpstr>چشم‌انداز آینده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Subject Headings (MeSH)</dc:title>
  <dc:creator>Sadeghi-Ghyassi</dc:creator>
  <cp:lastModifiedBy>zahra mehman</cp:lastModifiedBy>
  <cp:revision>84</cp:revision>
  <dcterms:created xsi:type="dcterms:W3CDTF">2016-02-02T07:48:18Z</dcterms:created>
  <dcterms:modified xsi:type="dcterms:W3CDTF">2026-02-14T06:50:03Z</dcterms:modified>
</cp:coreProperties>
</file>