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284" r:id="rId1"/>
  </p:sldMasterIdLst>
  <p:sldIdLst>
    <p:sldId id="305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57" r:id="rId10"/>
    <p:sldId id="258" r:id="rId11"/>
    <p:sldId id="268" r:id="rId12"/>
    <p:sldId id="269" r:id="rId13"/>
    <p:sldId id="272" r:id="rId14"/>
    <p:sldId id="270" r:id="rId15"/>
    <p:sldId id="271" r:id="rId16"/>
    <p:sldId id="273" r:id="rId17"/>
    <p:sldId id="274" r:id="rId18"/>
    <p:sldId id="275" r:id="rId19"/>
    <p:sldId id="277" r:id="rId20"/>
    <p:sldId id="276" r:id="rId21"/>
    <p:sldId id="278" r:id="rId22"/>
    <p:sldId id="292" r:id="rId23"/>
    <p:sldId id="279" r:id="rId24"/>
    <p:sldId id="280" r:id="rId25"/>
    <p:sldId id="281" r:id="rId26"/>
    <p:sldId id="282" r:id="rId27"/>
    <p:sldId id="283" r:id="rId28"/>
    <p:sldId id="284" r:id="rId29"/>
    <p:sldId id="301" r:id="rId30"/>
    <p:sldId id="285" r:id="rId31"/>
    <p:sldId id="286" r:id="rId32"/>
    <p:sldId id="287" r:id="rId33"/>
    <p:sldId id="288" r:id="rId34"/>
    <p:sldId id="289" r:id="rId35"/>
    <p:sldId id="291" r:id="rId36"/>
    <p:sldId id="293" r:id="rId37"/>
  </p:sldIdLst>
  <p:sldSz cx="9144000" cy="6858000" type="screen4x3"/>
  <p:notesSz cx="6858000" cy="9144000"/>
  <p:embeddedFontLst>
    <p:embeddedFont>
      <p:font typeface="B Titr" panose="00000700000000000000" pitchFamily="2" charset="-78"/>
      <p:bold r:id="rId38"/>
    </p:embeddedFont>
    <p:embeddedFont>
      <p:font typeface="B Koodak" panose="00000700000000000000" pitchFamily="2" charset="-78"/>
      <p:bold r:id="rId39"/>
    </p:embeddedFont>
    <p:embeddedFont>
      <p:font typeface="Trebuchet MS" panose="020B0603020202020204" pitchFamily="34" charset="0"/>
      <p:regular r:id="rId40"/>
      <p:bold r:id="rId41"/>
      <p:italic r:id="rId42"/>
      <p:boldItalic r:id="rId43"/>
    </p:embeddedFont>
    <p:embeddedFont>
      <p:font typeface="EntezareZohoor 1 **" panose="020B0604020202020204" charset="-78"/>
      <p:bold r:id="rId44"/>
    </p:embeddedFont>
    <p:embeddedFont>
      <p:font typeface="2  Zar" panose="00000400000000000000" pitchFamily="2" charset="-78"/>
      <p:regular r:id="rId45"/>
      <p:bold r:id="rId46"/>
    </p:embeddedFont>
    <p:embeddedFont>
      <p:font typeface="Wingdings 2" panose="05020102010507070707" pitchFamily="18" charset="2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3FC2426-D2B9-404B-B62B-DE3AE96152ED}">
          <p14:sldIdLst>
            <p14:sldId id="305"/>
            <p14:sldId id="259"/>
            <p14:sldId id="260"/>
            <p14:sldId id="261"/>
            <p14:sldId id="262"/>
            <p14:sldId id="263"/>
            <p14:sldId id="264"/>
            <p14:sldId id="266"/>
            <p14:sldId id="257"/>
            <p14:sldId id="258"/>
            <p14:sldId id="268"/>
            <p14:sldId id="269"/>
            <p14:sldId id="272"/>
            <p14:sldId id="270"/>
            <p14:sldId id="271"/>
            <p14:sldId id="273"/>
            <p14:sldId id="274"/>
            <p14:sldId id="275"/>
            <p14:sldId id="277"/>
            <p14:sldId id="276"/>
            <p14:sldId id="278"/>
            <p14:sldId id="292"/>
            <p14:sldId id="279"/>
            <p14:sldId id="280"/>
            <p14:sldId id="281"/>
            <p14:sldId id="282"/>
            <p14:sldId id="283"/>
            <p14:sldId id="284"/>
            <p14:sldId id="301"/>
            <p14:sldId id="285"/>
            <p14:sldId id="286"/>
            <p14:sldId id="287"/>
            <p14:sldId id="288"/>
            <p14:sldId id="289"/>
            <p14:sldId id="291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4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DD70F-F34D-4EF6-9D01-DD612AD7B56F}" type="doc">
      <dgm:prSet loTypeId="urn:microsoft.com/office/officeart/2005/8/layout/radial5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3BFC5E-0A23-4EB3-A4A0-729DD713A926}">
      <dgm:prSet phldrT="[Text]"/>
      <dgm:spPr/>
      <dgm:t>
        <a:bodyPr/>
        <a:lstStyle/>
        <a:p>
          <a:r>
            <a:rPr lang="en-US" b="1" dirty="0" smtClean="0"/>
            <a:t>RFID</a:t>
          </a:r>
          <a:endParaRPr lang="en-US" b="1" dirty="0"/>
        </a:p>
      </dgm:t>
    </dgm:pt>
    <dgm:pt modelId="{95C85783-5DB1-4EBC-8CB8-DF36608153B7}" type="parTrans" cxnId="{C9111AC5-9CB7-477F-892E-A7A625D3AF17}">
      <dgm:prSet/>
      <dgm:spPr/>
      <dgm:t>
        <a:bodyPr/>
        <a:lstStyle/>
        <a:p>
          <a:endParaRPr lang="en-US"/>
        </a:p>
      </dgm:t>
    </dgm:pt>
    <dgm:pt modelId="{FF2D1F6B-EB92-46CE-AACB-E347470CFFCE}" type="sibTrans" cxnId="{C9111AC5-9CB7-477F-892E-A7A625D3AF17}">
      <dgm:prSet/>
      <dgm:spPr/>
      <dgm:t>
        <a:bodyPr/>
        <a:lstStyle/>
        <a:p>
          <a:endParaRPr lang="en-US"/>
        </a:p>
      </dgm:t>
    </dgm:pt>
    <dgm:pt modelId="{395643E6-B4FC-4AAF-B89C-B99186DE008C}">
      <dgm:prSet phldrT="[Text]"/>
      <dgm:spPr/>
      <dgm:t>
        <a:bodyPr/>
        <a:lstStyle/>
        <a:p>
          <a:r>
            <a:rPr lang="fa-IR" dirty="0" smtClean="0"/>
            <a:t>مدیریت انبار</a:t>
          </a:r>
          <a:endParaRPr lang="en-US" dirty="0"/>
        </a:p>
      </dgm:t>
    </dgm:pt>
    <dgm:pt modelId="{B5E05024-9A24-449C-8D6F-27AEDFE3AF87}" type="parTrans" cxnId="{78C26BE9-3253-4E7A-B43A-164F79265DA8}">
      <dgm:prSet/>
      <dgm:spPr/>
      <dgm:t>
        <a:bodyPr/>
        <a:lstStyle/>
        <a:p>
          <a:endParaRPr lang="en-US"/>
        </a:p>
      </dgm:t>
    </dgm:pt>
    <dgm:pt modelId="{F94FE7D9-560A-4C03-B124-17474EA7E7D1}" type="sibTrans" cxnId="{78C26BE9-3253-4E7A-B43A-164F79265DA8}">
      <dgm:prSet/>
      <dgm:spPr/>
      <dgm:t>
        <a:bodyPr/>
        <a:lstStyle/>
        <a:p>
          <a:endParaRPr lang="en-US"/>
        </a:p>
      </dgm:t>
    </dgm:pt>
    <dgm:pt modelId="{327AE0C9-C8CA-4A5C-AEE4-29731F2B9D30}">
      <dgm:prSet phldrT="[Text]"/>
      <dgm:spPr/>
      <dgm:t>
        <a:bodyPr/>
        <a:lstStyle/>
        <a:p>
          <a:r>
            <a:rPr lang="fa-IR" dirty="0" smtClean="0"/>
            <a:t>ردیابی و تشخیص حیوانات</a:t>
          </a:r>
          <a:endParaRPr lang="en-US" dirty="0"/>
        </a:p>
      </dgm:t>
    </dgm:pt>
    <dgm:pt modelId="{0FD4E961-C852-443E-8C9D-D29ABA10CFA6}" type="parTrans" cxnId="{7F1DC7BE-9101-4969-9D20-DF6E2EEA0351}">
      <dgm:prSet/>
      <dgm:spPr/>
      <dgm:t>
        <a:bodyPr/>
        <a:lstStyle/>
        <a:p>
          <a:endParaRPr lang="en-US"/>
        </a:p>
      </dgm:t>
    </dgm:pt>
    <dgm:pt modelId="{918B9A14-37C6-4A67-BCD3-AFA38AF13E0D}" type="sibTrans" cxnId="{7F1DC7BE-9101-4969-9D20-DF6E2EEA0351}">
      <dgm:prSet/>
      <dgm:spPr/>
      <dgm:t>
        <a:bodyPr/>
        <a:lstStyle/>
        <a:p>
          <a:endParaRPr lang="en-US"/>
        </a:p>
      </dgm:t>
    </dgm:pt>
    <dgm:pt modelId="{146736E9-0D97-4885-9DEF-E8364D1FA465}">
      <dgm:prSet phldrT="[Text]"/>
      <dgm:spPr/>
      <dgm:t>
        <a:bodyPr/>
        <a:lstStyle/>
        <a:p>
          <a:r>
            <a:rPr lang="fa-IR" dirty="0" smtClean="0"/>
            <a:t>ردیابی و شناسایی اسناد</a:t>
          </a:r>
          <a:endParaRPr lang="en-US" dirty="0"/>
        </a:p>
      </dgm:t>
    </dgm:pt>
    <dgm:pt modelId="{45F0E2F7-95B9-49D1-B21C-1C5F7CCF5BB4}" type="parTrans" cxnId="{EC5599F9-98FA-40E7-B2B6-931739514A91}">
      <dgm:prSet/>
      <dgm:spPr/>
      <dgm:t>
        <a:bodyPr/>
        <a:lstStyle/>
        <a:p>
          <a:endParaRPr lang="en-US"/>
        </a:p>
      </dgm:t>
    </dgm:pt>
    <dgm:pt modelId="{8D8B2ABD-AF44-4CF1-8075-69AA51220E60}" type="sibTrans" cxnId="{EC5599F9-98FA-40E7-B2B6-931739514A91}">
      <dgm:prSet/>
      <dgm:spPr/>
      <dgm:t>
        <a:bodyPr/>
        <a:lstStyle/>
        <a:p>
          <a:endParaRPr lang="en-US"/>
        </a:p>
      </dgm:t>
    </dgm:pt>
    <dgm:pt modelId="{E7803094-4051-437A-93E6-ECDE1BDF68E5}">
      <dgm:prSet phldrT="[Text]"/>
      <dgm:spPr/>
      <dgm:t>
        <a:bodyPr/>
        <a:lstStyle/>
        <a:p>
          <a:r>
            <a:rPr lang="fa-IR" dirty="0" smtClean="0"/>
            <a:t>زنجیره تامین</a:t>
          </a:r>
          <a:endParaRPr lang="en-US" dirty="0"/>
        </a:p>
      </dgm:t>
    </dgm:pt>
    <dgm:pt modelId="{0D8BA4ED-B756-4AC9-8E96-4EAE5945B8C3}" type="parTrans" cxnId="{BF5EC9B8-33DD-495C-A700-0579620DEE2E}">
      <dgm:prSet/>
      <dgm:spPr/>
      <dgm:t>
        <a:bodyPr/>
        <a:lstStyle/>
        <a:p>
          <a:endParaRPr lang="en-US"/>
        </a:p>
      </dgm:t>
    </dgm:pt>
    <dgm:pt modelId="{7CA08AF3-1DC1-453C-9E91-66199BC877B6}" type="sibTrans" cxnId="{BF5EC9B8-33DD-495C-A700-0579620DEE2E}">
      <dgm:prSet/>
      <dgm:spPr/>
      <dgm:t>
        <a:bodyPr/>
        <a:lstStyle/>
        <a:p>
          <a:endParaRPr lang="en-US"/>
        </a:p>
      </dgm:t>
    </dgm:pt>
    <dgm:pt modelId="{AAC804F6-560C-46BC-98C6-7271CCCD9104}">
      <dgm:prSet/>
      <dgm:spPr/>
      <dgm:t>
        <a:bodyPr/>
        <a:lstStyle/>
        <a:p>
          <a:r>
            <a:rPr lang="fa-IR" dirty="0" smtClean="0"/>
            <a:t>کنترل تردد و حفاظت</a:t>
          </a:r>
          <a:endParaRPr lang="en-US" dirty="0"/>
        </a:p>
      </dgm:t>
    </dgm:pt>
    <dgm:pt modelId="{75C766A9-68D9-4246-A10D-51E40972CB29}" type="parTrans" cxnId="{2C27CDCF-FDE5-4AE1-955F-601BA987388E}">
      <dgm:prSet/>
      <dgm:spPr/>
      <dgm:t>
        <a:bodyPr/>
        <a:lstStyle/>
        <a:p>
          <a:endParaRPr lang="en-US"/>
        </a:p>
      </dgm:t>
    </dgm:pt>
    <dgm:pt modelId="{1A291A27-8DB3-4B5C-9D49-9F6F7B70161F}" type="sibTrans" cxnId="{2C27CDCF-FDE5-4AE1-955F-601BA987388E}">
      <dgm:prSet/>
      <dgm:spPr/>
      <dgm:t>
        <a:bodyPr/>
        <a:lstStyle/>
        <a:p>
          <a:endParaRPr lang="en-US"/>
        </a:p>
      </dgm:t>
    </dgm:pt>
    <dgm:pt modelId="{8BB22137-FA3B-41CE-896B-F6CB86B87F1A}">
      <dgm:prSet/>
      <dgm:spPr/>
      <dgm:t>
        <a:bodyPr/>
        <a:lstStyle/>
        <a:p>
          <a:r>
            <a:rPr lang="fa-IR" dirty="0" smtClean="0"/>
            <a:t>ردیابی اموال</a:t>
          </a:r>
          <a:endParaRPr lang="en-US" dirty="0"/>
        </a:p>
      </dgm:t>
    </dgm:pt>
    <dgm:pt modelId="{BBF4D5BA-12B2-412F-80C8-FDF6514E50CE}" type="parTrans" cxnId="{2A840B48-C0B0-4B24-AD62-ADD6193F515D}">
      <dgm:prSet/>
      <dgm:spPr/>
      <dgm:t>
        <a:bodyPr/>
        <a:lstStyle/>
        <a:p>
          <a:endParaRPr lang="en-US"/>
        </a:p>
      </dgm:t>
    </dgm:pt>
    <dgm:pt modelId="{C87B6ECE-E8A9-4F23-B249-849F3D07518F}" type="sibTrans" cxnId="{2A840B48-C0B0-4B24-AD62-ADD6193F515D}">
      <dgm:prSet/>
      <dgm:spPr/>
      <dgm:t>
        <a:bodyPr/>
        <a:lstStyle/>
        <a:p>
          <a:endParaRPr lang="en-US"/>
        </a:p>
      </dgm:t>
    </dgm:pt>
    <dgm:pt modelId="{11BFF7AD-B43F-4B88-AF90-7F29E91BF690}">
      <dgm:prSet/>
      <dgm:spPr/>
      <dgm:t>
        <a:bodyPr/>
        <a:lstStyle/>
        <a:p>
          <a:r>
            <a:rPr lang="fa-IR" dirty="0" smtClean="0"/>
            <a:t>سیستم فروش</a:t>
          </a:r>
          <a:endParaRPr lang="en-US" dirty="0"/>
        </a:p>
      </dgm:t>
    </dgm:pt>
    <dgm:pt modelId="{2D42C2CF-6174-4222-A968-C5FBF86CC5C2}" type="parTrans" cxnId="{F0EF34EA-7B41-4AAD-A25D-5E89DE2D7777}">
      <dgm:prSet/>
      <dgm:spPr/>
      <dgm:t>
        <a:bodyPr/>
        <a:lstStyle/>
        <a:p>
          <a:endParaRPr lang="en-US"/>
        </a:p>
      </dgm:t>
    </dgm:pt>
    <dgm:pt modelId="{2E3FB130-F00F-4482-ABDD-8E9FD53A6BA7}" type="sibTrans" cxnId="{F0EF34EA-7B41-4AAD-A25D-5E89DE2D7777}">
      <dgm:prSet/>
      <dgm:spPr/>
      <dgm:t>
        <a:bodyPr/>
        <a:lstStyle/>
        <a:p>
          <a:endParaRPr lang="en-US"/>
        </a:p>
      </dgm:t>
    </dgm:pt>
    <dgm:pt modelId="{3DF81F80-F6D7-4BDD-A482-928A0D0814D6}">
      <dgm:prSet/>
      <dgm:spPr/>
      <dgm:t>
        <a:bodyPr/>
        <a:lstStyle/>
        <a:p>
          <a:r>
            <a:rPr lang="fa-IR" dirty="0" smtClean="0"/>
            <a:t>کنترل ترافیک</a:t>
          </a:r>
          <a:endParaRPr lang="en-US" dirty="0"/>
        </a:p>
      </dgm:t>
    </dgm:pt>
    <dgm:pt modelId="{117129A8-F113-4129-A87C-91A5A7225E56}" type="parTrans" cxnId="{A95FD571-E05A-47EA-B226-E64F7EEB38E9}">
      <dgm:prSet/>
      <dgm:spPr/>
      <dgm:t>
        <a:bodyPr/>
        <a:lstStyle/>
        <a:p>
          <a:endParaRPr lang="en-US"/>
        </a:p>
      </dgm:t>
    </dgm:pt>
    <dgm:pt modelId="{39FFF6F3-9AAD-4A68-93EA-E33ED9B7A4CE}" type="sibTrans" cxnId="{A95FD571-E05A-47EA-B226-E64F7EEB38E9}">
      <dgm:prSet/>
      <dgm:spPr/>
      <dgm:t>
        <a:bodyPr/>
        <a:lstStyle/>
        <a:p>
          <a:endParaRPr lang="en-US"/>
        </a:p>
      </dgm:t>
    </dgm:pt>
    <dgm:pt modelId="{232FA790-86BA-4604-83C2-C577265FD0C3}" type="pres">
      <dgm:prSet presAssocID="{32DDD70F-F34D-4EF6-9D01-DD612AD7B56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DC5A54-DD98-438E-A2C6-141919B6BBC8}" type="pres">
      <dgm:prSet presAssocID="{FB3BFC5E-0A23-4EB3-A4A0-729DD713A926}" presName="centerShape" presStyleLbl="node0" presStyleIdx="0" presStyleCnt="1"/>
      <dgm:spPr/>
      <dgm:t>
        <a:bodyPr/>
        <a:lstStyle/>
        <a:p>
          <a:endParaRPr lang="en-US"/>
        </a:p>
      </dgm:t>
    </dgm:pt>
    <dgm:pt modelId="{7E190B42-DE02-43B8-A7FD-13D883D58272}" type="pres">
      <dgm:prSet presAssocID="{B5E05024-9A24-449C-8D6F-27AEDFE3AF87}" presName="parTrans" presStyleLbl="sibTrans2D1" presStyleIdx="0" presStyleCnt="8"/>
      <dgm:spPr/>
      <dgm:t>
        <a:bodyPr/>
        <a:lstStyle/>
        <a:p>
          <a:endParaRPr lang="en-US"/>
        </a:p>
      </dgm:t>
    </dgm:pt>
    <dgm:pt modelId="{DAD20F50-00DE-44A3-9C14-567361E1F2DE}" type="pres">
      <dgm:prSet presAssocID="{B5E05024-9A24-449C-8D6F-27AEDFE3AF87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CFB3FC67-D402-4A48-889C-FD4BA35513EB}" type="pres">
      <dgm:prSet presAssocID="{395643E6-B4FC-4AAF-B89C-B99186DE008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44910-0C69-4B02-8A8B-B1EFF39CF3B5}" type="pres">
      <dgm:prSet presAssocID="{0FD4E961-C852-443E-8C9D-D29ABA10CFA6}" presName="parTrans" presStyleLbl="sibTrans2D1" presStyleIdx="1" presStyleCnt="8"/>
      <dgm:spPr/>
      <dgm:t>
        <a:bodyPr/>
        <a:lstStyle/>
        <a:p>
          <a:endParaRPr lang="en-US"/>
        </a:p>
      </dgm:t>
    </dgm:pt>
    <dgm:pt modelId="{CA0A9C3A-F48B-42CD-AE21-E690F4412234}" type="pres">
      <dgm:prSet presAssocID="{0FD4E961-C852-443E-8C9D-D29ABA10CFA6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89D06894-DC34-489B-9ABE-2394636BB07B}" type="pres">
      <dgm:prSet presAssocID="{327AE0C9-C8CA-4A5C-AEE4-29731F2B9D3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492BE-95BA-4FA0-8AFB-DEC97318A11B}" type="pres">
      <dgm:prSet presAssocID="{45F0E2F7-95B9-49D1-B21C-1C5F7CCF5BB4}" presName="parTrans" presStyleLbl="sibTrans2D1" presStyleIdx="2" presStyleCnt="8"/>
      <dgm:spPr/>
      <dgm:t>
        <a:bodyPr/>
        <a:lstStyle/>
        <a:p>
          <a:endParaRPr lang="en-US"/>
        </a:p>
      </dgm:t>
    </dgm:pt>
    <dgm:pt modelId="{C7092113-BCE7-42F2-AD53-64867503A5A2}" type="pres">
      <dgm:prSet presAssocID="{45F0E2F7-95B9-49D1-B21C-1C5F7CCF5BB4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5EC86466-AA0B-4E3E-A8BF-1745CD2BDD15}" type="pres">
      <dgm:prSet presAssocID="{146736E9-0D97-4885-9DEF-E8364D1FA46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84235-FA5A-43C8-95E7-940BAF5525A1}" type="pres">
      <dgm:prSet presAssocID="{0D8BA4ED-B756-4AC9-8E96-4EAE5945B8C3}" presName="parTrans" presStyleLbl="sibTrans2D1" presStyleIdx="3" presStyleCnt="8"/>
      <dgm:spPr/>
      <dgm:t>
        <a:bodyPr/>
        <a:lstStyle/>
        <a:p>
          <a:endParaRPr lang="en-US"/>
        </a:p>
      </dgm:t>
    </dgm:pt>
    <dgm:pt modelId="{92A4A70C-0FBF-4453-8B60-3B86992BAE8C}" type="pres">
      <dgm:prSet presAssocID="{0D8BA4ED-B756-4AC9-8E96-4EAE5945B8C3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9C27DC04-3AD7-40F1-9BF2-9412DF83F9AD}" type="pres">
      <dgm:prSet presAssocID="{E7803094-4051-437A-93E6-ECDE1BDF68E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A8127-1FE4-4918-BD88-442761B5B0AC}" type="pres">
      <dgm:prSet presAssocID="{75C766A9-68D9-4246-A10D-51E40972CB29}" presName="parTrans" presStyleLbl="sibTrans2D1" presStyleIdx="4" presStyleCnt="8"/>
      <dgm:spPr/>
      <dgm:t>
        <a:bodyPr/>
        <a:lstStyle/>
        <a:p>
          <a:endParaRPr lang="en-US"/>
        </a:p>
      </dgm:t>
    </dgm:pt>
    <dgm:pt modelId="{F7DD3D93-B125-4C5B-8476-63240DB3B971}" type="pres">
      <dgm:prSet presAssocID="{75C766A9-68D9-4246-A10D-51E40972CB29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1D868416-4DD9-4760-8A09-0D47D007B3A8}" type="pres">
      <dgm:prSet presAssocID="{AAC804F6-560C-46BC-98C6-7271CCCD910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A5D6B-1090-4F37-99B5-D129EEBC0A39}" type="pres">
      <dgm:prSet presAssocID="{BBF4D5BA-12B2-412F-80C8-FDF6514E50CE}" presName="parTrans" presStyleLbl="sibTrans2D1" presStyleIdx="5" presStyleCnt="8"/>
      <dgm:spPr/>
      <dgm:t>
        <a:bodyPr/>
        <a:lstStyle/>
        <a:p>
          <a:endParaRPr lang="en-US"/>
        </a:p>
      </dgm:t>
    </dgm:pt>
    <dgm:pt modelId="{CCDF4C07-95A5-4BA8-9739-0D7894B42D17}" type="pres">
      <dgm:prSet presAssocID="{BBF4D5BA-12B2-412F-80C8-FDF6514E50CE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9ED5DD76-7C67-4D7C-A391-E40C566D5AFD}" type="pres">
      <dgm:prSet presAssocID="{8BB22137-FA3B-41CE-896B-F6CB86B87F1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3DCD8-7861-4256-9025-D3728B301CB7}" type="pres">
      <dgm:prSet presAssocID="{2D42C2CF-6174-4222-A968-C5FBF86CC5C2}" presName="parTrans" presStyleLbl="sibTrans2D1" presStyleIdx="6" presStyleCnt="8"/>
      <dgm:spPr/>
      <dgm:t>
        <a:bodyPr/>
        <a:lstStyle/>
        <a:p>
          <a:endParaRPr lang="en-US"/>
        </a:p>
      </dgm:t>
    </dgm:pt>
    <dgm:pt modelId="{52BAE313-F43C-4CAE-8482-131CCCA80B96}" type="pres">
      <dgm:prSet presAssocID="{2D42C2CF-6174-4222-A968-C5FBF86CC5C2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B50A1DB6-4692-4A63-9F59-2BFEB0118F2A}" type="pres">
      <dgm:prSet presAssocID="{11BFF7AD-B43F-4B88-AF90-7F29E91BF69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BE30F-9B83-4D79-B1AE-525E1425D952}" type="pres">
      <dgm:prSet presAssocID="{117129A8-F113-4129-A87C-91A5A7225E56}" presName="parTrans" presStyleLbl="sibTrans2D1" presStyleIdx="7" presStyleCnt="8"/>
      <dgm:spPr/>
      <dgm:t>
        <a:bodyPr/>
        <a:lstStyle/>
        <a:p>
          <a:endParaRPr lang="en-US"/>
        </a:p>
      </dgm:t>
    </dgm:pt>
    <dgm:pt modelId="{6FCAAB54-C02B-4FAE-A55B-CD44936620DD}" type="pres">
      <dgm:prSet presAssocID="{117129A8-F113-4129-A87C-91A5A7225E56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38E7E4BE-A10D-4975-AD30-7B0AC07B6902}" type="pres">
      <dgm:prSet presAssocID="{3DF81F80-F6D7-4BDD-A482-928A0D0814D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6C194B-2BC7-4041-92F6-8B173EC8216E}" type="presOf" srcId="{395643E6-B4FC-4AAF-B89C-B99186DE008C}" destId="{CFB3FC67-D402-4A48-889C-FD4BA35513EB}" srcOrd="0" destOrd="0" presId="urn:microsoft.com/office/officeart/2005/8/layout/radial5"/>
    <dgm:cxn modelId="{4DFB8F17-49E3-4CC2-9FAE-590699D5BEF6}" type="presOf" srcId="{E7803094-4051-437A-93E6-ECDE1BDF68E5}" destId="{9C27DC04-3AD7-40F1-9BF2-9412DF83F9AD}" srcOrd="0" destOrd="0" presId="urn:microsoft.com/office/officeart/2005/8/layout/radial5"/>
    <dgm:cxn modelId="{6518A3F4-E8C7-4267-ADD6-C4DD6E9C6A63}" type="presOf" srcId="{0FD4E961-C852-443E-8C9D-D29ABA10CFA6}" destId="{CA0A9C3A-F48B-42CD-AE21-E690F4412234}" srcOrd="1" destOrd="0" presId="urn:microsoft.com/office/officeart/2005/8/layout/radial5"/>
    <dgm:cxn modelId="{F0EF34EA-7B41-4AAD-A25D-5E89DE2D7777}" srcId="{FB3BFC5E-0A23-4EB3-A4A0-729DD713A926}" destId="{11BFF7AD-B43F-4B88-AF90-7F29E91BF690}" srcOrd="6" destOrd="0" parTransId="{2D42C2CF-6174-4222-A968-C5FBF86CC5C2}" sibTransId="{2E3FB130-F00F-4482-ABDD-8E9FD53A6BA7}"/>
    <dgm:cxn modelId="{3362E29A-4F8F-4D86-B79B-B86737334325}" type="presOf" srcId="{FB3BFC5E-0A23-4EB3-A4A0-729DD713A926}" destId="{EBDC5A54-DD98-438E-A2C6-141919B6BBC8}" srcOrd="0" destOrd="0" presId="urn:microsoft.com/office/officeart/2005/8/layout/radial5"/>
    <dgm:cxn modelId="{CE46D5C9-87FB-4701-B792-DA69B9909481}" type="presOf" srcId="{11BFF7AD-B43F-4B88-AF90-7F29E91BF690}" destId="{B50A1DB6-4692-4A63-9F59-2BFEB0118F2A}" srcOrd="0" destOrd="0" presId="urn:microsoft.com/office/officeart/2005/8/layout/radial5"/>
    <dgm:cxn modelId="{90D288BA-F671-4617-84AE-EAFA73845659}" type="presOf" srcId="{AAC804F6-560C-46BC-98C6-7271CCCD9104}" destId="{1D868416-4DD9-4760-8A09-0D47D007B3A8}" srcOrd="0" destOrd="0" presId="urn:microsoft.com/office/officeart/2005/8/layout/radial5"/>
    <dgm:cxn modelId="{7F1DC7BE-9101-4969-9D20-DF6E2EEA0351}" srcId="{FB3BFC5E-0A23-4EB3-A4A0-729DD713A926}" destId="{327AE0C9-C8CA-4A5C-AEE4-29731F2B9D30}" srcOrd="1" destOrd="0" parTransId="{0FD4E961-C852-443E-8C9D-D29ABA10CFA6}" sibTransId="{918B9A14-37C6-4A67-BCD3-AFA38AF13E0D}"/>
    <dgm:cxn modelId="{2A840B48-C0B0-4B24-AD62-ADD6193F515D}" srcId="{FB3BFC5E-0A23-4EB3-A4A0-729DD713A926}" destId="{8BB22137-FA3B-41CE-896B-F6CB86B87F1A}" srcOrd="5" destOrd="0" parTransId="{BBF4D5BA-12B2-412F-80C8-FDF6514E50CE}" sibTransId="{C87B6ECE-E8A9-4F23-B249-849F3D07518F}"/>
    <dgm:cxn modelId="{2C27CDCF-FDE5-4AE1-955F-601BA987388E}" srcId="{FB3BFC5E-0A23-4EB3-A4A0-729DD713A926}" destId="{AAC804F6-560C-46BC-98C6-7271CCCD9104}" srcOrd="4" destOrd="0" parTransId="{75C766A9-68D9-4246-A10D-51E40972CB29}" sibTransId="{1A291A27-8DB3-4B5C-9D49-9F6F7B70161F}"/>
    <dgm:cxn modelId="{F6C2C641-4004-4453-B800-1F35BED75976}" type="presOf" srcId="{B5E05024-9A24-449C-8D6F-27AEDFE3AF87}" destId="{DAD20F50-00DE-44A3-9C14-567361E1F2DE}" srcOrd="1" destOrd="0" presId="urn:microsoft.com/office/officeart/2005/8/layout/radial5"/>
    <dgm:cxn modelId="{BF5EC9B8-33DD-495C-A700-0579620DEE2E}" srcId="{FB3BFC5E-0A23-4EB3-A4A0-729DD713A926}" destId="{E7803094-4051-437A-93E6-ECDE1BDF68E5}" srcOrd="3" destOrd="0" parTransId="{0D8BA4ED-B756-4AC9-8E96-4EAE5945B8C3}" sibTransId="{7CA08AF3-1DC1-453C-9E91-66199BC877B6}"/>
    <dgm:cxn modelId="{DC41A670-6C68-4A36-9741-E546490C2AFF}" type="presOf" srcId="{75C766A9-68D9-4246-A10D-51E40972CB29}" destId="{9F6A8127-1FE4-4918-BD88-442761B5B0AC}" srcOrd="0" destOrd="0" presId="urn:microsoft.com/office/officeart/2005/8/layout/radial5"/>
    <dgm:cxn modelId="{B55E4F9B-26DB-44EA-B01C-C5F5C9D501FF}" type="presOf" srcId="{0D8BA4ED-B756-4AC9-8E96-4EAE5945B8C3}" destId="{6D384235-FA5A-43C8-95E7-940BAF5525A1}" srcOrd="0" destOrd="0" presId="urn:microsoft.com/office/officeart/2005/8/layout/radial5"/>
    <dgm:cxn modelId="{76909300-C216-42F6-A040-193E1BC59CFA}" type="presOf" srcId="{2D42C2CF-6174-4222-A968-C5FBF86CC5C2}" destId="{52BAE313-F43C-4CAE-8482-131CCCA80B96}" srcOrd="1" destOrd="0" presId="urn:microsoft.com/office/officeart/2005/8/layout/radial5"/>
    <dgm:cxn modelId="{5D825CDC-8C5F-4D9D-BE04-B7434E588CBD}" type="presOf" srcId="{45F0E2F7-95B9-49D1-B21C-1C5F7CCF5BB4}" destId="{36F492BE-95BA-4FA0-8AFB-DEC97318A11B}" srcOrd="0" destOrd="0" presId="urn:microsoft.com/office/officeart/2005/8/layout/radial5"/>
    <dgm:cxn modelId="{EC5599F9-98FA-40E7-B2B6-931739514A91}" srcId="{FB3BFC5E-0A23-4EB3-A4A0-729DD713A926}" destId="{146736E9-0D97-4885-9DEF-E8364D1FA465}" srcOrd="2" destOrd="0" parTransId="{45F0E2F7-95B9-49D1-B21C-1C5F7CCF5BB4}" sibTransId="{8D8B2ABD-AF44-4CF1-8075-69AA51220E60}"/>
    <dgm:cxn modelId="{8D978704-0C22-41EF-9273-B551053A7268}" type="presOf" srcId="{BBF4D5BA-12B2-412F-80C8-FDF6514E50CE}" destId="{CCDF4C07-95A5-4BA8-9739-0D7894B42D17}" srcOrd="1" destOrd="0" presId="urn:microsoft.com/office/officeart/2005/8/layout/radial5"/>
    <dgm:cxn modelId="{4DF5B558-AA65-479C-88DD-3E35B13CDE93}" type="presOf" srcId="{146736E9-0D97-4885-9DEF-E8364D1FA465}" destId="{5EC86466-AA0B-4E3E-A8BF-1745CD2BDD15}" srcOrd="0" destOrd="0" presId="urn:microsoft.com/office/officeart/2005/8/layout/radial5"/>
    <dgm:cxn modelId="{EA84AF93-F7ED-4B7D-9150-3AEFA3FC14FF}" type="presOf" srcId="{BBF4D5BA-12B2-412F-80C8-FDF6514E50CE}" destId="{599A5D6B-1090-4F37-99B5-D129EEBC0A39}" srcOrd="0" destOrd="0" presId="urn:microsoft.com/office/officeart/2005/8/layout/radial5"/>
    <dgm:cxn modelId="{E75761DA-00DE-46E2-97C7-0DB5E74EBC6A}" type="presOf" srcId="{8BB22137-FA3B-41CE-896B-F6CB86B87F1A}" destId="{9ED5DD76-7C67-4D7C-A391-E40C566D5AFD}" srcOrd="0" destOrd="0" presId="urn:microsoft.com/office/officeart/2005/8/layout/radial5"/>
    <dgm:cxn modelId="{BB4467B9-C0BE-487B-92DB-912FFC0B15FE}" type="presOf" srcId="{32DDD70F-F34D-4EF6-9D01-DD612AD7B56F}" destId="{232FA790-86BA-4604-83C2-C577265FD0C3}" srcOrd="0" destOrd="0" presId="urn:microsoft.com/office/officeart/2005/8/layout/radial5"/>
    <dgm:cxn modelId="{77292EBD-959E-4C46-8975-00B871D6D90F}" type="presOf" srcId="{117129A8-F113-4129-A87C-91A5A7225E56}" destId="{6FCAAB54-C02B-4FAE-A55B-CD44936620DD}" srcOrd="1" destOrd="0" presId="urn:microsoft.com/office/officeart/2005/8/layout/radial5"/>
    <dgm:cxn modelId="{53AD94BB-EB72-4A45-8E40-BCC7BF6ECDCE}" type="presOf" srcId="{2D42C2CF-6174-4222-A968-C5FBF86CC5C2}" destId="{5643DCD8-7861-4256-9025-D3728B301CB7}" srcOrd="0" destOrd="0" presId="urn:microsoft.com/office/officeart/2005/8/layout/radial5"/>
    <dgm:cxn modelId="{C9111AC5-9CB7-477F-892E-A7A625D3AF17}" srcId="{32DDD70F-F34D-4EF6-9D01-DD612AD7B56F}" destId="{FB3BFC5E-0A23-4EB3-A4A0-729DD713A926}" srcOrd="0" destOrd="0" parTransId="{95C85783-5DB1-4EBC-8CB8-DF36608153B7}" sibTransId="{FF2D1F6B-EB92-46CE-AACB-E347470CFFCE}"/>
    <dgm:cxn modelId="{9F6EE428-83B7-4E38-8DA5-DCCA5AFA8544}" type="presOf" srcId="{327AE0C9-C8CA-4A5C-AEE4-29731F2B9D30}" destId="{89D06894-DC34-489B-9ABE-2394636BB07B}" srcOrd="0" destOrd="0" presId="urn:microsoft.com/office/officeart/2005/8/layout/radial5"/>
    <dgm:cxn modelId="{A95FD571-E05A-47EA-B226-E64F7EEB38E9}" srcId="{FB3BFC5E-0A23-4EB3-A4A0-729DD713A926}" destId="{3DF81F80-F6D7-4BDD-A482-928A0D0814D6}" srcOrd="7" destOrd="0" parTransId="{117129A8-F113-4129-A87C-91A5A7225E56}" sibTransId="{39FFF6F3-9AAD-4A68-93EA-E33ED9B7A4CE}"/>
    <dgm:cxn modelId="{2854C134-8601-442A-ADA1-E1CC259FB615}" type="presOf" srcId="{117129A8-F113-4129-A87C-91A5A7225E56}" destId="{386BE30F-9B83-4D79-B1AE-525E1425D952}" srcOrd="0" destOrd="0" presId="urn:microsoft.com/office/officeart/2005/8/layout/radial5"/>
    <dgm:cxn modelId="{FD101CDF-45A4-4656-B861-FE8232829921}" type="presOf" srcId="{45F0E2F7-95B9-49D1-B21C-1C5F7CCF5BB4}" destId="{C7092113-BCE7-42F2-AD53-64867503A5A2}" srcOrd="1" destOrd="0" presId="urn:microsoft.com/office/officeart/2005/8/layout/radial5"/>
    <dgm:cxn modelId="{CBB9ECD3-1C45-4B91-BB01-3E3085243595}" type="presOf" srcId="{75C766A9-68D9-4246-A10D-51E40972CB29}" destId="{F7DD3D93-B125-4C5B-8476-63240DB3B971}" srcOrd="1" destOrd="0" presId="urn:microsoft.com/office/officeart/2005/8/layout/radial5"/>
    <dgm:cxn modelId="{78C26BE9-3253-4E7A-B43A-164F79265DA8}" srcId="{FB3BFC5E-0A23-4EB3-A4A0-729DD713A926}" destId="{395643E6-B4FC-4AAF-B89C-B99186DE008C}" srcOrd="0" destOrd="0" parTransId="{B5E05024-9A24-449C-8D6F-27AEDFE3AF87}" sibTransId="{F94FE7D9-560A-4C03-B124-17474EA7E7D1}"/>
    <dgm:cxn modelId="{21DF9548-3667-4AAF-BD45-43C7ABB8F689}" type="presOf" srcId="{0FD4E961-C852-443E-8C9D-D29ABA10CFA6}" destId="{71A44910-0C69-4B02-8A8B-B1EFF39CF3B5}" srcOrd="0" destOrd="0" presId="urn:microsoft.com/office/officeart/2005/8/layout/radial5"/>
    <dgm:cxn modelId="{2A5DBBC0-9620-4EE9-871F-32E49DC27E6C}" type="presOf" srcId="{B5E05024-9A24-449C-8D6F-27AEDFE3AF87}" destId="{7E190B42-DE02-43B8-A7FD-13D883D58272}" srcOrd="0" destOrd="0" presId="urn:microsoft.com/office/officeart/2005/8/layout/radial5"/>
    <dgm:cxn modelId="{C21117F7-B594-489B-AD3F-0E342662EAE5}" type="presOf" srcId="{3DF81F80-F6D7-4BDD-A482-928A0D0814D6}" destId="{38E7E4BE-A10D-4975-AD30-7B0AC07B6902}" srcOrd="0" destOrd="0" presId="urn:microsoft.com/office/officeart/2005/8/layout/radial5"/>
    <dgm:cxn modelId="{B8D437CE-824D-46D5-B83F-C92951643C64}" type="presOf" srcId="{0D8BA4ED-B756-4AC9-8E96-4EAE5945B8C3}" destId="{92A4A70C-0FBF-4453-8B60-3B86992BAE8C}" srcOrd="1" destOrd="0" presId="urn:microsoft.com/office/officeart/2005/8/layout/radial5"/>
    <dgm:cxn modelId="{F873FF51-700F-4649-8740-6903757CB13D}" type="presParOf" srcId="{232FA790-86BA-4604-83C2-C577265FD0C3}" destId="{EBDC5A54-DD98-438E-A2C6-141919B6BBC8}" srcOrd="0" destOrd="0" presId="urn:microsoft.com/office/officeart/2005/8/layout/radial5"/>
    <dgm:cxn modelId="{E7126150-5CD7-4661-9EE1-9C6C89F937CE}" type="presParOf" srcId="{232FA790-86BA-4604-83C2-C577265FD0C3}" destId="{7E190B42-DE02-43B8-A7FD-13D883D58272}" srcOrd="1" destOrd="0" presId="urn:microsoft.com/office/officeart/2005/8/layout/radial5"/>
    <dgm:cxn modelId="{29A4B237-D004-4CFC-B6FA-79158C3D4691}" type="presParOf" srcId="{7E190B42-DE02-43B8-A7FD-13D883D58272}" destId="{DAD20F50-00DE-44A3-9C14-567361E1F2DE}" srcOrd="0" destOrd="0" presId="urn:microsoft.com/office/officeart/2005/8/layout/radial5"/>
    <dgm:cxn modelId="{787D0E89-E51D-4615-8C38-A1CBB76BDA7F}" type="presParOf" srcId="{232FA790-86BA-4604-83C2-C577265FD0C3}" destId="{CFB3FC67-D402-4A48-889C-FD4BA35513EB}" srcOrd="2" destOrd="0" presId="urn:microsoft.com/office/officeart/2005/8/layout/radial5"/>
    <dgm:cxn modelId="{4DD713BB-A77A-41AF-9116-25C8EC01BA4F}" type="presParOf" srcId="{232FA790-86BA-4604-83C2-C577265FD0C3}" destId="{71A44910-0C69-4B02-8A8B-B1EFF39CF3B5}" srcOrd="3" destOrd="0" presId="urn:microsoft.com/office/officeart/2005/8/layout/radial5"/>
    <dgm:cxn modelId="{091F8975-F1E3-415F-97EF-ABC4F1DFE1DB}" type="presParOf" srcId="{71A44910-0C69-4B02-8A8B-B1EFF39CF3B5}" destId="{CA0A9C3A-F48B-42CD-AE21-E690F4412234}" srcOrd="0" destOrd="0" presId="urn:microsoft.com/office/officeart/2005/8/layout/radial5"/>
    <dgm:cxn modelId="{C536F489-3FCF-4C73-8DCF-8A806B623AE0}" type="presParOf" srcId="{232FA790-86BA-4604-83C2-C577265FD0C3}" destId="{89D06894-DC34-489B-9ABE-2394636BB07B}" srcOrd="4" destOrd="0" presId="urn:microsoft.com/office/officeart/2005/8/layout/radial5"/>
    <dgm:cxn modelId="{06276430-AD2B-46FB-84A1-1BB9E8E29769}" type="presParOf" srcId="{232FA790-86BA-4604-83C2-C577265FD0C3}" destId="{36F492BE-95BA-4FA0-8AFB-DEC97318A11B}" srcOrd="5" destOrd="0" presId="urn:microsoft.com/office/officeart/2005/8/layout/radial5"/>
    <dgm:cxn modelId="{7C432F59-29AB-424B-A6A7-F0C9A231C79D}" type="presParOf" srcId="{36F492BE-95BA-4FA0-8AFB-DEC97318A11B}" destId="{C7092113-BCE7-42F2-AD53-64867503A5A2}" srcOrd="0" destOrd="0" presId="urn:microsoft.com/office/officeart/2005/8/layout/radial5"/>
    <dgm:cxn modelId="{29E2D572-CE7D-40A5-9836-496851B1BDE3}" type="presParOf" srcId="{232FA790-86BA-4604-83C2-C577265FD0C3}" destId="{5EC86466-AA0B-4E3E-A8BF-1745CD2BDD15}" srcOrd="6" destOrd="0" presId="urn:microsoft.com/office/officeart/2005/8/layout/radial5"/>
    <dgm:cxn modelId="{3D34BB09-A983-4999-8A23-581E6F67EE17}" type="presParOf" srcId="{232FA790-86BA-4604-83C2-C577265FD0C3}" destId="{6D384235-FA5A-43C8-95E7-940BAF5525A1}" srcOrd="7" destOrd="0" presId="urn:microsoft.com/office/officeart/2005/8/layout/radial5"/>
    <dgm:cxn modelId="{4825E048-7DE6-4063-B656-3CB4EC645FD2}" type="presParOf" srcId="{6D384235-FA5A-43C8-95E7-940BAF5525A1}" destId="{92A4A70C-0FBF-4453-8B60-3B86992BAE8C}" srcOrd="0" destOrd="0" presId="urn:microsoft.com/office/officeart/2005/8/layout/radial5"/>
    <dgm:cxn modelId="{A9E151E7-7D93-4EE4-B76D-12008C10811C}" type="presParOf" srcId="{232FA790-86BA-4604-83C2-C577265FD0C3}" destId="{9C27DC04-3AD7-40F1-9BF2-9412DF83F9AD}" srcOrd="8" destOrd="0" presId="urn:microsoft.com/office/officeart/2005/8/layout/radial5"/>
    <dgm:cxn modelId="{813E4DAF-E4E5-422C-B098-2F95D0503BCA}" type="presParOf" srcId="{232FA790-86BA-4604-83C2-C577265FD0C3}" destId="{9F6A8127-1FE4-4918-BD88-442761B5B0AC}" srcOrd="9" destOrd="0" presId="urn:microsoft.com/office/officeart/2005/8/layout/radial5"/>
    <dgm:cxn modelId="{0E4748AD-1CAF-4E22-A056-982751DA9555}" type="presParOf" srcId="{9F6A8127-1FE4-4918-BD88-442761B5B0AC}" destId="{F7DD3D93-B125-4C5B-8476-63240DB3B971}" srcOrd="0" destOrd="0" presId="urn:microsoft.com/office/officeart/2005/8/layout/radial5"/>
    <dgm:cxn modelId="{4C5A66FF-ECAC-4AA0-85F5-04EF0E18B7A8}" type="presParOf" srcId="{232FA790-86BA-4604-83C2-C577265FD0C3}" destId="{1D868416-4DD9-4760-8A09-0D47D007B3A8}" srcOrd="10" destOrd="0" presId="urn:microsoft.com/office/officeart/2005/8/layout/radial5"/>
    <dgm:cxn modelId="{97346F64-9092-495D-9ACC-248F7831AFE2}" type="presParOf" srcId="{232FA790-86BA-4604-83C2-C577265FD0C3}" destId="{599A5D6B-1090-4F37-99B5-D129EEBC0A39}" srcOrd="11" destOrd="0" presId="urn:microsoft.com/office/officeart/2005/8/layout/radial5"/>
    <dgm:cxn modelId="{181120FB-658C-4EC5-BD24-D5DA7CC66472}" type="presParOf" srcId="{599A5D6B-1090-4F37-99B5-D129EEBC0A39}" destId="{CCDF4C07-95A5-4BA8-9739-0D7894B42D17}" srcOrd="0" destOrd="0" presId="urn:microsoft.com/office/officeart/2005/8/layout/radial5"/>
    <dgm:cxn modelId="{83983A38-2A8C-40D5-8EEF-EA6EBBC555E8}" type="presParOf" srcId="{232FA790-86BA-4604-83C2-C577265FD0C3}" destId="{9ED5DD76-7C67-4D7C-A391-E40C566D5AFD}" srcOrd="12" destOrd="0" presId="urn:microsoft.com/office/officeart/2005/8/layout/radial5"/>
    <dgm:cxn modelId="{28D1393E-675F-4849-877D-81DB13292AC9}" type="presParOf" srcId="{232FA790-86BA-4604-83C2-C577265FD0C3}" destId="{5643DCD8-7861-4256-9025-D3728B301CB7}" srcOrd="13" destOrd="0" presId="urn:microsoft.com/office/officeart/2005/8/layout/radial5"/>
    <dgm:cxn modelId="{4F5BA237-6B74-4F69-B1BE-7F0BEC73B80D}" type="presParOf" srcId="{5643DCD8-7861-4256-9025-D3728B301CB7}" destId="{52BAE313-F43C-4CAE-8482-131CCCA80B96}" srcOrd="0" destOrd="0" presId="urn:microsoft.com/office/officeart/2005/8/layout/radial5"/>
    <dgm:cxn modelId="{2BAD6A6D-BC0C-4002-992D-4F53283F3476}" type="presParOf" srcId="{232FA790-86BA-4604-83C2-C577265FD0C3}" destId="{B50A1DB6-4692-4A63-9F59-2BFEB0118F2A}" srcOrd="14" destOrd="0" presId="urn:microsoft.com/office/officeart/2005/8/layout/radial5"/>
    <dgm:cxn modelId="{4CCE7856-7098-4775-9446-44CE0EB6F8E3}" type="presParOf" srcId="{232FA790-86BA-4604-83C2-C577265FD0C3}" destId="{386BE30F-9B83-4D79-B1AE-525E1425D952}" srcOrd="15" destOrd="0" presId="urn:microsoft.com/office/officeart/2005/8/layout/radial5"/>
    <dgm:cxn modelId="{443ED934-3956-436D-953C-1CB2E2F6E30C}" type="presParOf" srcId="{386BE30F-9B83-4D79-B1AE-525E1425D952}" destId="{6FCAAB54-C02B-4FAE-A55B-CD44936620DD}" srcOrd="0" destOrd="0" presId="urn:microsoft.com/office/officeart/2005/8/layout/radial5"/>
    <dgm:cxn modelId="{D2100CBD-F768-4052-A5D3-6D52AA83A957}" type="presParOf" srcId="{232FA790-86BA-4604-83C2-C577265FD0C3}" destId="{38E7E4BE-A10D-4975-AD30-7B0AC07B6902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C5A54-DD98-438E-A2C6-141919B6BBC8}">
      <dsp:nvSpPr>
        <dsp:cNvPr id="0" name=""/>
        <dsp:cNvSpPr/>
      </dsp:nvSpPr>
      <dsp:spPr>
        <a:xfrm>
          <a:off x="3205906" y="2243088"/>
          <a:ext cx="1512986" cy="1512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RFID</a:t>
          </a:r>
          <a:endParaRPr lang="en-US" sz="3600" b="1" kern="1200" dirty="0"/>
        </a:p>
      </dsp:txBody>
      <dsp:txXfrm>
        <a:off x="3427478" y="2464660"/>
        <a:ext cx="1069842" cy="1069842"/>
      </dsp:txXfrm>
    </dsp:sp>
    <dsp:sp modelId="{7E190B42-DE02-43B8-A7FD-13D883D58272}">
      <dsp:nvSpPr>
        <dsp:cNvPr id="0" name=""/>
        <dsp:cNvSpPr/>
      </dsp:nvSpPr>
      <dsp:spPr>
        <a:xfrm rot="16200000">
          <a:off x="3730147" y="1560814"/>
          <a:ext cx="464504" cy="514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799823" y="1733373"/>
        <a:ext cx="325153" cy="308649"/>
      </dsp:txXfrm>
    </dsp:sp>
    <dsp:sp modelId="{CFB3FC67-D402-4A48-889C-FD4BA35513EB}">
      <dsp:nvSpPr>
        <dsp:cNvPr id="0" name=""/>
        <dsp:cNvSpPr/>
      </dsp:nvSpPr>
      <dsp:spPr>
        <a:xfrm>
          <a:off x="3281555" y="4975"/>
          <a:ext cx="1361688" cy="1361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/>
            <a:t>مدیریت انبار</a:t>
          </a:r>
          <a:endParaRPr lang="en-US" sz="1500" kern="1200" dirty="0"/>
        </a:p>
      </dsp:txBody>
      <dsp:txXfrm>
        <a:off x="3480970" y="204390"/>
        <a:ext cx="962858" cy="962858"/>
      </dsp:txXfrm>
    </dsp:sp>
    <dsp:sp modelId="{71A44910-0C69-4B02-8A8B-B1EFF39CF3B5}">
      <dsp:nvSpPr>
        <dsp:cNvPr id="0" name=""/>
        <dsp:cNvSpPr/>
      </dsp:nvSpPr>
      <dsp:spPr>
        <a:xfrm rot="18900000">
          <a:off x="4565636" y="1906885"/>
          <a:ext cx="464504" cy="514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586043" y="2059036"/>
        <a:ext cx="325153" cy="308649"/>
      </dsp:txXfrm>
    </dsp:sp>
    <dsp:sp modelId="{89D06894-DC34-489B-9ABE-2394636BB07B}">
      <dsp:nvSpPr>
        <dsp:cNvPr id="0" name=""/>
        <dsp:cNvSpPr/>
      </dsp:nvSpPr>
      <dsp:spPr>
        <a:xfrm>
          <a:off x="4917632" y="682661"/>
          <a:ext cx="1361688" cy="1361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/>
            <a:t>ردیابی و تشخیص حیوانات</a:t>
          </a:r>
          <a:endParaRPr lang="en-US" sz="1500" kern="1200" dirty="0"/>
        </a:p>
      </dsp:txBody>
      <dsp:txXfrm>
        <a:off x="5117047" y="882076"/>
        <a:ext cx="962858" cy="962858"/>
      </dsp:txXfrm>
    </dsp:sp>
    <dsp:sp modelId="{36F492BE-95BA-4FA0-8AFB-DEC97318A11B}">
      <dsp:nvSpPr>
        <dsp:cNvPr id="0" name=""/>
        <dsp:cNvSpPr/>
      </dsp:nvSpPr>
      <dsp:spPr>
        <a:xfrm>
          <a:off x="4911706" y="2742373"/>
          <a:ext cx="464504" cy="514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911706" y="2845256"/>
        <a:ext cx="325153" cy="308649"/>
      </dsp:txXfrm>
    </dsp:sp>
    <dsp:sp modelId="{5EC86466-AA0B-4E3E-A8BF-1745CD2BDD15}">
      <dsp:nvSpPr>
        <dsp:cNvPr id="0" name=""/>
        <dsp:cNvSpPr/>
      </dsp:nvSpPr>
      <dsp:spPr>
        <a:xfrm>
          <a:off x="5595317" y="2318737"/>
          <a:ext cx="1361688" cy="1361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/>
            <a:t>ردیابی و شناسایی اسناد</a:t>
          </a:r>
          <a:endParaRPr lang="en-US" sz="1500" kern="1200" dirty="0"/>
        </a:p>
      </dsp:txBody>
      <dsp:txXfrm>
        <a:off x="5794732" y="2518152"/>
        <a:ext cx="962858" cy="962858"/>
      </dsp:txXfrm>
    </dsp:sp>
    <dsp:sp modelId="{6D384235-FA5A-43C8-95E7-940BAF5525A1}">
      <dsp:nvSpPr>
        <dsp:cNvPr id="0" name=""/>
        <dsp:cNvSpPr/>
      </dsp:nvSpPr>
      <dsp:spPr>
        <a:xfrm rot="2700000">
          <a:off x="4565636" y="3577862"/>
          <a:ext cx="464504" cy="514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586043" y="3631477"/>
        <a:ext cx="325153" cy="308649"/>
      </dsp:txXfrm>
    </dsp:sp>
    <dsp:sp modelId="{9C27DC04-3AD7-40F1-9BF2-9412DF83F9AD}">
      <dsp:nvSpPr>
        <dsp:cNvPr id="0" name=""/>
        <dsp:cNvSpPr/>
      </dsp:nvSpPr>
      <dsp:spPr>
        <a:xfrm>
          <a:off x="4917632" y="3954813"/>
          <a:ext cx="1361688" cy="1361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/>
            <a:t>زنجیره تامین</a:t>
          </a:r>
          <a:endParaRPr lang="en-US" sz="1500" kern="1200" dirty="0"/>
        </a:p>
      </dsp:txBody>
      <dsp:txXfrm>
        <a:off x="5117047" y="4154228"/>
        <a:ext cx="962858" cy="962858"/>
      </dsp:txXfrm>
    </dsp:sp>
    <dsp:sp modelId="{9F6A8127-1FE4-4918-BD88-442761B5B0AC}">
      <dsp:nvSpPr>
        <dsp:cNvPr id="0" name=""/>
        <dsp:cNvSpPr/>
      </dsp:nvSpPr>
      <dsp:spPr>
        <a:xfrm rot="5400000">
          <a:off x="3730147" y="3923932"/>
          <a:ext cx="464504" cy="514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799823" y="3957140"/>
        <a:ext cx="325153" cy="308649"/>
      </dsp:txXfrm>
    </dsp:sp>
    <dsp:sp modelId="{1D868416-4DD9-4760-8A09-0D47D007B3A8}">
      <dsp:nvSpPr>
        <dsp:cNvPr id="0" name=""/>
        <dsp:cNvSpPr/>
      </dsp:nvSpPr>
      <dsp:spPr>
        <a:xfrm>
          <a:off x="3281555" y="4632499"/>
          <a:ext cx="1361688" cy="1361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/>
            <a:t>کنترل تردد و حفاظت</a:t>
          </a:r>
          <a:endParaRPr lang="en-US" sz="1500" kern="1200" dirty="0"/>
        </a:p>
      </dsp:txBody>
      <dsp:txXfrm>
        <a:off x="3480970" y="4831914"/>
        <a:ext cx="962858" cy="962858"/>
      </dsp:txXfrm>
    </dsp:sp>
    <dsp:sp modelId="{599A5D6B-1090-4F37-99B5-D129EEBC0A39}">
      <dsp:nvSpPr>
        <dsp:cNvPr id="0" name=""/>
        <dsp:cNvSpPr/>
      </dsp:nvSpPr>
      <dsp:spPr>
        <a:xfrm rot="8100000">
          <a:off x="2894659" y="3577862"/>
          <a:ext cx="464504" cy="514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013603" y="3631477"/>
        <a:ext cx="325153" cy="308649"/>
      </dsp:txXfrm>
    </dsp:sp>
    <dsp:sp modelId="{9ED5DD76-7C67-4D7C-A391-E40C566D5AFD}">
      <dsp:nvSpPr>
        <dsp:cNvPr id="0" name=""/>
        <dsp:cNvSpPr/>
      </dsp:nvSpPr>
      <dsp:spPr>
        <a:xfrm>
          <a:off x="1645479" y="3954813"/>
          <a:ext cx="1361688" cy="1361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/>
            <a:t>ردیابی اموال</a:t>
          </a:r>
          <a:endParaRPr lang="en-US" sz="1500" kern="1200" dirty="0"/>
        </a:p>
      </dsp:txBody>
      <dsp:txXfrm>
        <a:off x="1844894" y="4154228"/>
        <a:ext cx="962858" cy="962858"/>
      </dsp:txXfrm>
    </dsp:sp>
    <dsp:sp modelId="{5643DCD8-7861-4256-9025-D3728B301CB7}">
      <dsp:nvSpPr>
        <dsp:cNvPr id="0" name=""/>
        <dsp:cNvSpPr/>
      </dsp:nvSpPr>
      <dsp:spPr>
        <a:xfrm rot="10800000">
          <a:off x="2548588" y="2742373"/>
          <a:ext cx="464504" cy="514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687939" y="2845256"/>
        <a:ext cx="325153" cy="308649"/>
      </dsp:txXfrm>
    </dsp:sp>
    <dsp:sp modelId="{B50A1DB6-4692-4A63-9F59-2BFEB0118F2A}">
      <dsp:nvSpPr>
        <dsp:cNvPr id="0" name=""/>
        <dsp:cNvSpPr/>
      </dsp:nvSpPr>
      <dsp:spPr>
        <a:xfrm>
          <a:off x="967794" y="2318737"/>
          <a:ext cx="1361688" cy="1361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/>
            <a:t>سیستم فروش</a:t>
          </a:r>
          <a:endParaRPr lang="en-US" sz="1500" kern="1200" dirty="0"/>
        </a:p>
      </dsp:txBody>
      <dsp:txXfrm>
        <a:off x="1167209" y="2518152"/>
        <a:ext cx="962858" cy="962858"/>
      </dsp:txXfrm>
    </dsp:sp>
    <dsp:sp modelId="{386BE30F-9B83-4D79-B1AE-525E1425D952}">
      <dsp:nvSpPr>
        <dsp:cNvPr id="0" name=""/>
        <dsp:cNvSpPr/>
      </dsp:nvSpPr>
      <dsp:spPr>
        <a:xfrm rot="13500000">
          <a:off x="2894659" y="1906885"/>
          <a:ext cx="464504" cy="514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013603" y="2059036"/>
        <a:ext cx="325153" cy="308649"/>
      </dsp:txXfrm>
    </dsp:sp>
    <dsp:sp modelId="{38E7E4BE-A10D-4975-AD30-7B0AC07B6902}">
      <dsp:nvSpPr>
        <dsp:cNvPr id="0" name=""/>
        <dsp:cNvSpPr/>
      </dsp:nvSpPr>
      <dsp:spPr>
        <a:xfrm>
          <a:off x="1645479" y="682661"/>
          <a:ext cx="1361688" cy="1361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/>
            <a:t>کنترل ترافیک</a:t>
          </a:r>
          <a:endParaRPr lang="en-US" sz="1500" kern="1200" dirty="0"/>
        </a:p>
      </dsp:txBody>
      <dsp:txXfrm>
        <a:off x="1844894" y="882076"/>
        <a:ext cx="962858" cy="962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0352"/>
            <a:ext cx="6096000" cy="110124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Radio Frequency Identification Systems )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143000" y="54102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5560037"/>
            <a:ext cx="2171700" cy="134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33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انواع سیستم های  </a:t>
            </a:r>
            <a:r>
              <a:rPr lang="en-US" dirty="0" smtClean="0"/>
              <a:t>RFID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arenR"/>
            </a:pPr>
            <a:r>
              <a:rPr lang="fa-IR" dirty="0" smtClean="0"/>
              <a:t>سیستم های بسته :</a:t>
            </a:r>
          </a:p>
          <a:p>
            <a:pPr lvl="2" algn="r" rtl="1">
              <a:buFont typeface="Courier New" pitchFamily="49" charset="0"/>
              <a:buChar char="o"/>
            </a:pPr>
            <a:r>
              <a:rPr lang="fa-IR" dirty="0" smtClean="0"/>
              <a:t>پس از الصاق برچسب روی کالاهای مورد نظر، آن نزد مشتری رفته و عودت داده می شود</a:t>
            </a:r>
          </a:p>
          <a:p>
            <a:pPr lvl="2" algn="r" rtl="1">
              <a:buFont typeface="Courier New" pitchFamily="49" charset="0"/>
              <a:buChar char="o"/>
            </a:pPr>
            <a:r>
              <a:rPr lang="fa-IR" dirty="0" smtClean="0"/>
              <a:t>ویژگی برچسب : نسبتا دائم، توانایی در قرار گرفتن در شرایط سخت کاری</a:t>
            </a:r>
          </a:p>
          <a:p>
            <a:pPr lvl="2" algn="r" rtl="1">
              <a:buFont typeface="Courier New" pitchFamily="49" charset="0"/>
              <a:buChar char="o"/>
            </a:pPr>
            <a:r>
              <a:rPr lang="fa-IR" dirty="0" smtClean="0"/>
              <a:t>موارد مصرف : مانند سیلندر گاز مایع، نوار ویدئویی اجاره ای، کتاب کتابخانه و مواردی که اموال در یک چرخه حرکت می کنند.</a:t>
            </a:r>
          </a:p>
          <a:p>
            <a:pPr lvl="2" algn="r" rtl="1">
              <a:buFont typeface="Arial" pitchFamily="34" charset="0"/>
              <a:buChar char="•"/>
            </a:pPr>
            <a:endParaRPr lang="fa-IR" dirty="0"/>
          </a:p>
          <a:p>
            <a:pPr marL="514350" indent="-514350" algn="r" rtl="1">
              <a:buFont typeface="+mj-lt"/>
              <a:buAutoNum type="arabicParenR"/>
            </a:pPr>
            <a:r>
              <a:rPr lang="fa-IR" dirty="0" smtClean="0"/>
              <a:t>سیستم های باز</a:t>
            </a:r>
          </a:p>
          <a:p>
            <a:pPr lvl="2" algn="r" rtl="1">
              <a:buFont typeface="Courier New" pitchFamily="49" charset="0"/>
              <a:buChar char="o"/>
            </a:pPr>
            <a:r>
              <a:rPr lang="fa-IR" dirty="0" smtClean="0"/>
              <a:t>شی مورد ردیابی قابل بازگشت نیست، لذا برچسب بعد از مدتی از بین می رود.</a:t>
            </a:r>
          </a:p>
          <a:p>
            <a:pPr lvl="2" algn="r" rtl="1">
              <a:buFont typeface="Courier New" pitchFamily="49" charset="0"/>
              <a:buChar char="o"/>
            </a:pPr>
            <a:r>
              <a:rPr lang="fa-IR" dirty="0" smtClean="0"/>
              <a:t>موارد مصرف : بسته های پستی، پارچه، مواد غذایی و اجناس فروشگاه های مختلف</a:t>
            </a:r>
          </a:p>
          <a:p>
            <a:pPr lvl="2" algn="r" rtl="1">
              <a:buFont typeface="Courier New" pitchFamily="49" charset="0"/>
              <a:buChar char="o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6298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pPr algn="r" rtl="1"/>
            <a:r>
              <a:rPr lang="fa-IR" dirty="0" smtClean="0"/>
              <a:t>تقسیم بندی از نظر محدوده دسترسی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55536"/>
          </a:xfrm>
        </p:spPr>
        <p:txBody>
          <a:bodyPr/>
          <a:lstStyle/>
          <a:p>
            <a:pPr lvl="2" algn="r" rtl="1">
              <a:buFont typeface="Arial" pitchFamily="34" charset="0"/>
              <a:buChar char="•"/>
            </a:pPr>
            <a:endParaRPr lang="fa-IR" dirty="0"/>
          </a:p>
          <a:p>
            <a:pPr lvl="2" algn="r" rtl="1">
              <a:buFont typeface="Courier New" pitchFamily="49" charset="0"/>
              <a:buChar char="o"/>
            </a:pPr>
            <a:endParaRPr lang="fa-IR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892102"/>
              </p:ext>
            </p:extLst>
          </p:nvPr>
        </p:nvGraphicFramePr>
        <p:xfrm>
          <a:off x="304800" y="1444228"/>
          <a:ext cx="7696200" cy="319484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{72833802-FEF1-4C79-8D5D-14CF1EAF98D9}</a:tableStyleId>
              </a:tblPr>
              <a:tblGrid>
                <a:gridCol w="1425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0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01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64948">
                <a:tc>
                  <a:txBody>
                    <a:bodyPr/>
                    <a:lstStyle/>
                    <a:p>
                      <a:pPr marL="184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Titr" pitchFamily="2" charset="-78"/>
                        </a:rPr>
                        <a:t>شرح</a:t>
                      </a:r>
                      <a:endParaRPr lang="fa-IR" sz="1400" b="1" dirty="0">
                        <a:effectLst/>
                        <a:cs typeface="B Titr" pitchFamily="2" charset="-78"/>
                      </a:endParaRPr>
                    </a:p>
                  </a:txBody>
                  <a:tcPr marL="53622" marR="53622" marT="0" marB="0" anchor="ctr"/>
                </a:tc>
                <a:tc>
                  <a:txBody>
                    <a:bodyPr/>
                    <a:lstStyle/>
                    <a:p>
                      <a:pPr marL="184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Titr" pitchFamily="2" charset="-78"/>
                        </a:rPr>
                        <a:t>فرکانس کاربردی</a:t>
                      </a:r>
                      <a:endParaRPr lang="fa-IR" sz="1400" b="1" dirty="0">
                        <a:effectLst/>
                        <a:cs typeface="B Titr" pitchFamily="2" charset="-78"/>
                      </a:endParaRPr>
                    </a:p>
                  </a:txBody>
                  <a:tcPr marL="53622" marR="53622" marT="0" marB="0" anchor="ctr"/>
                </a:tc>
                <a:tc>
                  <a:txBody>
                    <a:bodyPr/>
                    <a:lstStyle/>
                    <a:p>
                      <a:pPr marL="184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Titr" pitchFamily="2" charset="-78"/>
                        </a:rPr>
                        <a:t>انرژی مصرفی</a:t>
                      </a:r>
                      <a:endParaRPr lang="fa-IR" sz="1400" b="1" dirty="0">
                        <a:effectLst/>
                        <a:cs typeface="B Titr" pitchFamily="2" charset="-78"/>
                      </a:endParaRPr>
                    </a:p>
                  </a:txBody>
                  <a:tcPr marL="53622" marR="53622" marT="0" marB="0" anchor="ctr"/>
                </a:tc>
                <a:tc>
                  <a:txBody>
                    <a:bodyPr/>
                    <a:lstStyle/>
                    <a:p>
                      <a:pPr marL="184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Titr" pitchFamily="2" charset="-78"/>
                        </a:rPr>
                        <a:t>قابلیت نفوذ</a:t>
                      </a:r>
                      <a:endParaRPr lang="fa-IR" sz="1400" b="1" dirty="0">
                        <a:effectLst/>
                        <a:cs typeface="B Titr" pitchFamily="2" charset="-78"/>
                      </a:endParaRPr>
                    </a:p>
                  </a:txBody>
                  <a:tcPr marL="53622" marR="53622" marT="0" marB="0" anchor="ctr"/>
                </a:tc>
                <a:tc>
                  <a:txBody>
                    <a:bodyPr/>
                    <a:lstStyle/>
                    <a:p>
                      <a:pPr marL="184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Titr" pitchFamily="2" charset="-78"/>
                        </a:rPr>
                        <a:t>دامنه</a:t>
                      </a:r>
                    </a:p>
                    <a:p>
                      <a:pPr marL="184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Titr" pitchFamily="2" charset="-78"/>
                        </a:rPr>
                        <a:t>(محدوده تحت پوشش)</a:t>
                      </a:r>
                      <a:endParaRPr lang="fa-IR" sz="1400" b="1" dirty="0">
                        <a:effectLst/>
                        <a:cs typeface="B Titr" pitchFamily="2" charset="-78"/>
                      </a:endParaRPr>
                    </a:p>
                  </a:txBody>
                  <a:tcPr marL="53622" marR="53622" marT="0" marB="0" anchor="ctr"/>
                </a:tc>
                <a:tc>
                  <a:txBody>
                    <a:bodyPr/>
                    <a:lstStyle/>
                    <a:p>
                      <a:pPr marL="184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Titr" pitchFamily="2" charset="-78"/>
                        </a:rPr>
                        <a:t>حجم اطلاعات انتقالی</a:t>
                      </a:r>
                      <a:endParaRPr lang="fa-IR" sz="1400" b="1" dirty="0">
                        <a:effectLst/>
                        <a:cs typeface="B Titr" pitchFamily="2" charset="-78"/>
                      </a:endParaRPr>
                    </a:p>
                  </a:txBody>
                  <a:tcPr marL="53622" marR="53622" marT="0" marB="0" anchor="ctr"/>
                </a:tc>
                <a:tc>
                  <a:txBody>
                    <a:bodyPr/>
                    <a:lstStyle/>
                    <a:p>
                      <a:pPr marL="184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Titr" pitchFamily="2" charset="-78"/>
                        </a:rPr>
                        <a:t>سرعت خواندن</a:t>
                      </a:r>
                      <a:endParaRPr lang="fa-IR" sz="1400" b="1" dirty="0">
                        <a:effectLst/>
                        <a:cs typeface="B Titr" pitchFamily="2" charset="-78"/>
                      </a:endParaRPr>
                    </a:p>
                  </a:txBody>
                  <a:tcPr marL="53622" marR="5362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965">
                <a:tc>
                  <a:txBody>
                    <a:bodyPr/>
                    <a:lstStyle/>
                    <a:p>
                      <a:pPr marL="184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Titr" pitchFamily="2" charset="-78"/>
                        </a:rPr>
                        <a:t>امواج با فرکانس </a:t>
                      </a:r>
                      <a:r>
                        <a:rPr lang="fa-IR" sz="1400" dirty="0" smtClean="0">
                          <a:effectLst/>
                          <a:cs typeface="B Titr" pitchFamily="2" charset="-78"/>
                        </a:rPr>
                        <a:t>کم</a:t>
                      </a:r>
                      <a:endParaRPr lang="fa-IR" sz="1400" b="1" dirty="0">
                        <a:effectLst/>
                        <a:cs typeface="B Titr" pitchFamily="2" charset="-78"/>
                      </a:endParaRPr>
                    </a:p>
                  </a:txBody>
                  <a:tcPr marL="53622" marR="53622" marT="0" marB="0" anchor="ctr"/>
                </a:tc>
                <a:tc>
                  <a:txBody>
                    <a:bodyPr/>
                    <a:lstStyle/>
                    <a:p>
                      <a:pPr marL="18415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120–134 </a:t>
                      </a:r>
                      <a:r>
                        <a:rPr lang="en-US" sz="1400" dirty="0">
                          <a:effectLst/>
                        </a:rPr>
                        <a:t>KHz</a:t>
                      </a:r>
                      <a:endParaRPr lang="en-US" sz="1400" b="1" dirty="0">
                        <a:effectLst/>
                      </a:endParaRPr>
                    </a:p>
                  </a:txBody>
                  <a:tcPr marL="53622" marR="53622" marT="0" marB="0" anchor="ctr"/>
                </a:tc>
                <a:tc>
                  <a:txBody>
                    <a:bodyPr/>
                    <a:lstStyle/>
                    <a:p>
                      <a:pPr marL="184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کم</a:t>
                      </a:r>
                      <a:endParaRPr lang="fa-IR" sz="1400" b="1" dirty="0">
                        <a:effectLst/>
                      </a:endParaRPr>
                    </a:p>
                  </a:txBody>
                  <a:tcPr marL="53622" marR="53622" marT="0" marB="0" anchor="ctr"/>
                </a:tc>
                <a:tc>
                  <a:txBody>
                    <a:bodyPr/>
                    <a:lstStyle/>
                    <a:p>
                      <a:pPr marL="184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عدم  قابلیت نفوذ در مواد فلزی</a:t>
                      </a:r>
                      <a:endParaRPr lang="fa-IR" sz="1400" b="1" dirty="0">
                        <a:effectLst/>
                      </a:endParaRPr>
                    </a:p>
                  </a:txBody>
                  <a:tcPr marL="53622" marR="53622" marT="0" marB="0" anchor="ctr"/>
                </a:tc>
                <a:tc>
                  <a:txBody>
                    <a:bodyPr/>
                    <a:lstStyle/>
                    <a:p>
                      <a:pPr marL="184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حداکثر 1 متر</a:t>
                      </a:r>
                      <a:endParaRPr lang="fa-IR" sz="1400" b="1">
                        <a:effectLst/>
                      </a:endParaRPr>
                    </a:p>
                  </a:txBody>
                  <a:tcPr marL="53622" marR="53622" marT="0" marB="0" anchor="ctr"/>
                </a:tc>
                <a:tc>
                  <a:txBody>
                    <a:bodyPr/>
                    <a:lstStyle/>
                    <a:p>
                      <a:pPr marL="184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کم</a:t>
                      </a:r>
                      <a:endParaRPr lang="fa-IR" sz="1400" b="1">
                        <a:effectLst/>
                      </a:endParaRPr>
                    </a:p>
                  </a:txBody>
                  <a:tcPr marL="53622" marR="53622" marT="0" marB="0" anchor="ctr"/>
                </a:tc>
                <a:tc>
                  <a:txBody>
                    <a:bodyPr/>
                    <a:lstStyle/>
                    <a:p>
                      <a:pPr marL="184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کند</a:t>
                      </a:r>
                      <a:endParaRPr lang="fa-IR" sz="1400" b="1">
                        <a:effectLst/>
                      </a:endParaRPr>
                    </a:p>
                  </a:txBody>
                  <a:tcPr marL="53622" marR="5362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965">
                <a:tc>
                  <a:txBody>
                    <a:bodyPr/>
                    <a:lstStyle/>
                    <a:p>
                      <a:pPr marL="184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Titr" pitchFamily="2" charset="-78"/>
                        </a:rPr>
                        <a:t>امواج با فرکانس </a:t>
                      </a:r>
                      <a:r>
                        <a:rPr lang="fa-IR" sz="1400" dirty="0" smtClean="0">
                          <a:effectLst/>
                          <a:cs typeface="B Titr" pitchFamily="2" charset="-78"/>
                        </a:rPr>
                        <a:t>بالا</a:t>
                      </a:r>
                      <a:endParaRPr lang="fa-IR" sz="1400" b="1" dirty="0">
                        <a:effectLst/>
                        <a:cs typeface="B Titr" pitchFamily="2" charset="-78"/>
                      </a:endParaRPr>
                    </a:p>
                  </a:txBody>
                  <a:tcPr marL="53622" marR="53622" marT="0" marB="0" anchor="ctr"/>
                </a:tc>
                <a:tc>
                  <a:txBody>
                    <a:bodyPr/>
                    <a:lstStyle/>
                    <a:p>
                      <a:pPr marL="18415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13-56 MHz</a:t>
                      </a:r>
                      <a:endParaRPr lang="en-US" sz="1400" b="1" dirty="0">
                        <a:effectLst/>
                      </a:endParaRPr>
                    </a:p>
                  </a:txBody>
                  <a:tcPr marL="53622" marR="53622" marT="0" marB="0" anchor="ctr"/>
                </a:tc>
                <a:tc>
                  <a:txBody>
                    <a:bodyPr/>
                    <a:lstStyle/>
                    <a:p>
                      <a:pPr marL="184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متوسط</a:t>
                      </a:r>
                      <a:endParaRPr lang="fa-IR" sz="1400" b="1">
                        <a:effectLst/>
                      </a:endParaRPr>
                    </a:p>
                  </a:txBody>
                  <a:tcPr marL="53622" marR="53622" marT="0" marB="0" anchor="ctr"/>
                </a:tc>
                <a:tc>
                  <a:txBody>
                    <a:bodyPr/>
                    <a:lstStyle/>
                    <a:p>
                      <a:pPr marL="184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عدم حساسیت به آب و مواد فلزی</a:t>
                      </a:r>
                      <a:endParaRPr lang="fa-IR" sz="1400" b="1" dirty="0">
                        <a:effectLst/>
                      </a:endParaRPr>
                    </a:p>
                  </a:txBody>
                  <a:tcPr marL="53622" marR="53622" marT="0" marB="0" anchor="ctr"/>
                </a:tc>
                <a:tc>
                  <a:txBody>
                    <a:bodyPr/>
                    <a:lstStyle/>
                    <a:p>
                      <a:pPr marL="184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حداکثر1.5 متر</a:t>
                      </a:r>
                      <a:endParaRPr lang="fa-IR" sz="1400" b="1" dirty="0">
                        <a:effectLst/>
                      </a:endParaRPr>
                    </a:p>
                  </a:txBody>
                  <a:tcPr marL="53622" marR="53622" marT="0" marB="0" anchor="ctr"/>
                </a:tc>
                <a:tc>
                  <a:txBody>
                    <a:bodyPr/>
                    <a:lstStyle/>
                    <a:p>
                      <a:pPr marL="184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متوسط</a:t>
                      </a:r>
                      <a:endParaRPr lang="fa-IR" sz="1400" b="1" dirty="0">
                        <a:effectLst/>
                      </a:endParaRPr>
                    </a:p>
                  </a:txBody>
                  <a:tcPr marL="53622" marR="53622" marT="0" marB="0" anchor="ctr"/>
                </a:tc>
                <a:tc>
                  <a:txBody>
                    <a:bodyPr/>
                    <a:lstStyle/>
                    <a:p>
                      <a:pPr marL="184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متوسط</a:t>
                      </a:r>
                      <a:endParaRPr lang="fa-IR" sz="1400" b="1" dirty="0">
                        <a:effectLst/>
                      </a:endParaRPr>
                    </a:p>
                  </a:txBody>
                  <a:tcPr marL="53622" marR="5362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965">
                <a:tc>
                  <a:txBody>
                    <a:bodyPr/>
                    <a:lstStyle/>
                    <a:p>
                      <a:pPr marL="184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Titr" pitchFamily="2" charset="-78"/>
                        </a:rPr>
                        <a:t>امواج با فرکانس خیلی </a:t>
                      </a:r>
                      <a:r>
                        <a:rPr lang="fa-IR" sz="1400" dirty="0" smtClean="0">
                          <a:effectLst/>
                          <a:cs typeface="B Titr" pitchFamily="2" charset="-78"/>
                        </a:rPr>
                        <a:t>بالا</a:t>
                      </a:r>
                      <a:endParaRPr lang="fa-IR" sz="1400" b="1" dirty="0">
                        <a:effectLst/>
                        <a:cs typeface="B Titr" pitchFamily="2" charset="-78"/>
                      </a:endParaRPr>
                    </a:p>
                  </a:txBody>
                  <a:tcPr marL="53622" marR="53622" marT="0" marB="0" anchor="ctr"/>
                </a:tc>
                <a:tc>
                  <a:txBody>
                    <a:bodyPr/>
                    <a:lstStyle/>
                    <a:p>
                      <a:pPr marL="18415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866-960 MHz</a:t>
                      </a:r>
                      <a:endParaRPr lang="en-US" sz="1400" b="1" dirty="0">
                        <a:effectLst/>
                      </a:endParaRPr>
                    </a:p>
                  </a:txBody>
                  <a:tcPr marL="53622" marR="53622" marT="0" marB="0" anchor="ctr"/>
                </a:tc>
                <a:tc>
                  <a:txBody>
                    <a:bodyPr/>
                    <a:lstStyle/>
                    <a:p>
                      <a:pPr marL="184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زیاد</a:t>
                      </a:r>
                      <a:endParaRPr lang="fa-IR" sz="1400" b="1">
                        <a:effectLst/>
                      </a:endParaRPr>
                    </a:p>
                  </a:txBody>
                  <a:tcPr marL="53622" marR="53622" marT="0" marB="0" anchor="ctr"/>
                </a:tc>
                <a:tc>
                  <a:txBody>
                    <a:bodyPr/>
                    <a:lstStyle/>
                    <a:p>
                      <a:pPr marL="184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عدم قابلیت نفوذ در آب</a:t>
                      </a:r>
                      <a:endParaRPr lang="fa-IR" sz="1400" b="1">
                        <a:effectLst/>
                      </a:endParaRPr>
                    </a:p>
                  </a:txBody>
                  <a:tcPr marL="53622" marR="53622" marT="0" marB="0" anchor="ctr"/>
                </a:tc>
                <a:tc>
                  <a:txBody>
                    <a:bodyPr/>
                    <a:lstStyle/>
                    <a:p>
                      <a:pPr marL="184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حداکثر 3 متر</a:t>
                      </a:r>
                      <a:endParaRPr lang="fa-IR" sz="1400" b="1" dirty="0">
                        <a:effectLst/>
                      </a:endParaRPr>
                    </a:p>
                  </a:txBody>
                  <a:tcPr marL="53622" marR="53622" marT="0" marB="0" anchor="ctr"/>
                </a:tc>
                <a:tc>
                  <a:txBody>
                    <a:bodyPr/>
                    <a:lstStyle/>
                    <a:p>
                      <a:pPr marL="184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زیاد</a:t>
                      </a:r>
                      <a:endParaRPr lang="fa-IR" sz="1400" b="1" dirty="0">
                        <a:effectLst/>
                      </a:endParaRPr>
                    </a:p>
                  </a:txBody>
                  <a:tcPr marL="53622" marR="53622" marT="0" marB="0" anchor="ctr"/>
                </a:tc>
                <a:tc>
                  <a:txBody>
                    <a:bodyPr/>
                    <a:lstStyle/>
                    <a:p>
                      <a:pPr marL="184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سریع</a:t>
                      </a:r>
                      <a:endParaRPr lang="fa-IR" sz="1400" b="1" dirty="0">
                        <a:effectLst/>
                      </a:endParaRPr>
                    </a:p>
                  </a:txBody>
                  <a:tcPr marL="53622" marR="5362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2584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RFIDSystem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6800"/>
            <a:ext cx="6985000" cy="1536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33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اجزاء یک </a:t>
            </a:r>
            <a:r>
              <a:rPr lang="fa-IR" dirty="0" smtClean="0"/>
              <a:t>سيستم</a:t>
            </a:r>
            <a:r>
              <a:rPr lang="en-US" dirty="0" smtClean="0"/>
              <a:t> </a:t>
            </a:r>
            <a:r>
              <a:rPr lang="fa-IR" dirty="0" smtClean="0"/>
              <a:t> </a:t>
            </a:r>
            <a:r>
              <a:rPr lang="en-US" dirty="0"/>
              <a:t>RFID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fa-IR" b="1" dirty="0" smtClean="0"/>
              <a:t>تگ</a:t>
            </a:r>
            <a:r>
              <a:rPr lang="fa-IR" dirty="0" smtClean="0"/>
              <a:t> </a:t>
            </a:r>
            <a:endParaRPr lang="en-US" dirty="0" smtClean="0"/>
          </a:p>
          <a:p>
            <a:pPr lvl="1" algn="r" rtl="1">
              <a:buFont typeface="Wingdings" pitchFamily="2" charset="2"/>
              <a:buChar char="v"/>
            </a:pPr>
            <a:r>
              <a:rPr lang="fa-IR" dirty="0" smtClean="0"/>
              <a:t>( </a:t>
            </a:r>
            <a:r>
              <a:rPr lang="fa-IR" dirty="0"/>
              <a:t>که به آن فرستنده خودکار و يا </a:t>
            </a:r>
            <a:r>
              <a:rPr lang="en-US" dirty="0"/>
              <a:t>Transponder </a:t>
            </a:r>
            <a:r>
              <a:rPr lang="fa-IR" dirty="0"/>
              <a:t>نیز گفته می شود ) ، شامل يک تراشه نيمه هادی، يک آنتن و در برخی موارد یک باطری است .</a:t>
            </a:r>
            <a:br>
              <a:rPr lang="fa-IR" dirty="0"/>
            </a:br>
            <a:r>
              <a:rPr lang="fa-IR" dirty="0"/>
              <a:t> </a:t>
            </a:r>
          </a:p>
          <a:p>
            <a:pPr algn="r" rtl="1"/>
            <a:r>
              <a:rPr lang="fa-IR" b="1" dirty="0"/>
              <a:t>بررسی کننده</a:t>
            </a:r>
            <a:r>
              <a:rPr lang="fa-IR" dirty="0"/>
              <a:t> </a:t>
            </a:r>
            <a:endParaRPr lang="en-US" dirty="0" smtClean="0"/>
          </a:p>
          <a:p>
            <a:pPr lvl="1" algn="r" rtl="1">
              <a:buFont typeface="Wingdings" pitchFamily="2" charset="2"/>
              <a:buChar char="v"/>
            </a:pPr>
            <a:r>
              <a:rPr lang="fa-IR" dirty="0" smtClean="0"/>
              <a:t>( </a:t>
            </a:r>
            <a:r>
              <a:rPr lang="fa-IR" dirty="0"/>
              <a:t>که به آن کدخوان و يا دستگاه نوشتن و خواندن نيز گفته می شود )، شامل یک آنتن ، يک ماژول الکترونيکی </a:t>
            </a:r>
            <a:r>
              <a:rPr lang="en-US" dirty="0"/>
              <a:t>RF </a:t>
            </a:r>
            <a:r>
              <a:rPr lang="fa-IR" dirty="0"/>
              <a:t>و يک ماژول کنترلی است . </a:t>
            </a:r>
            <a:br>
              <a:rPr lang="fa-IR" dirty="0"/>
            </a:br>
            <a:r>
              <a:rPr lang="fa-IR" dirty="0"/>
              <a:t> </a:t>
            </a:r>
          </a:p>
          <a:p>
            <a:pPr algn="r" rtl="1"/>
            <a:r>
              <a:rPr lang="fa-IR" b="1" dirty="0"/>
              <a:t>کنترل کننده</a:t>
            </a:r>
            <a:r>
              <a:rPr lang="fa-IR" dirty="0"/>
              <a:t> </a:t>
            </a:r>
            <a:endParaRPr lang="en-US" dirty="0" smtClean="0"/>
          </a:p>
          <a:p>
            <a:pPr lvl="1" algn="r" rtl="1">
              <a:buFont typeface="Wingdings" pitchFamily="2" charset="2"/>
              <a:buChar char="v"/>
            </a:pPr>
            <a:r>
              <a:rPr lang="fa-IR" dirty="0" smtClean="0"/>
              <a:t>( </a:t>
            </a:r>
            <a:r>
              <a:rPr lang="fa-IR" dirty="0"/>
              <a:t>که  به آن هاست نيز گفته می شود ) ، اغلب یک کامپيوتر شخصی و یا ایستگاه کاری  است که بر روی آن بانک اطلاعاتی و نرم افزار کنترلی اجراء شده است . 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9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7398327" cy="3826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750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dirty="0"/>
              <a:t>RFID</a:t>
            </a:r>
            <a:r>
              <a:rPr lang="ar-SA" dirty="0"/>
              <a:t> چگونه کار می کند ؟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400" dirty="0"/>
              <a:t>تگ و يا دستگاه فرستنده خودکار ، شامل يک مدار الکترونيکی است </a:t>
            </a:r>
            <a:r>
              <a:rPr lang="fa-IR" sz="2400" dirty="0" smtClean="0"/>
              <a:t>که </a:t>
            </a:r>
            <a:r>
              <a:rPr lang="fa-IR" sz="2400" dirty="0"/>
              <a:t>به شی مورد نظری که لازم است دارای یک کد شناسايی باشد ، متصل می گردد . زمانی که تگ نزدیک و یا در محدوده کدخوان قرار می گيرد ، میدان مغناطيسی تولید شده توسط کد خوان باعث فعال شدن تگ می گردد  </a:t>
            </a:r>
            <a:r>
              <a:rPr lang="fa-IR" sz="2400" dirty="0" smtClean="0"/>
              <a:t>.</a:t>
            </a:r>
            <a:endParaRPr lang="en-US" sz="2400" dirty="0" smtClean="0"/>
          </a:p>
          <a:p>
            <a:pPr algn="r" rtl="1"/>
            <a:r>
              <a:rPr lang="fa-IR" sz="2400" dirty="0" smtClean="0"/>
              <a:t>در </a:t>
            </a:r>
            <a:r>
              <a:rPr lang="fa-IR" sz="2400" dirty="0"/>
              <a:t>ادامه ، تگ بطور پيوسته اقدام به ارسال داده از طریق پالس های راديويی می نماید .  در نهايت داده توسط کدخوان دريافت و توسط نرم افزارهای مربوطه  نظیر برنامه های </a:t>
            </a:r>
            <a:r>
              <a:rPr lang="en-US" sz="2400" dirty="0" smtClean="0"/>
              <a:t> ERP</a:t>
            </a:r>
            <a:r>
              <a:rPr lang="fa-IR" sz="2400" dirty="0" smtClean="0"/>
              <a:t>برگرفته </a:t>
            </a:r>
            <a:r>
              <a:rPr lang="fa-IR" sz="2400" dirty="0"/>
              <a:t>شده از  </a:t>
            </a:r>
            <a:r>
              <a:rPr lang="en-US" sz="2400" dirty="0"/>
              <a:t>Enterprise Resource </a:t>
            </a:r>
            <a:r>
              <a:rPr lang="en-US" sz="2400" dirty="0" smtClean="0"/>
              <a:t>Planning</a:t>
            </a:r>
            <a:r>
              <a:rPr lang="fa-IR" sz="2400" dirty="0" smtClean="0"/>
              <a:t> و </a:t>
            </a:r>
            <a:r>
              <a:rPr lang="en-US" sz="2400" dirty="0" smtClean="0"/>
              <a:t>SCMS</a:t>
            </a:r>
            <a:r>
              <a:rPr lang="fa-IR" sz="2400" dirty="0" smtClean="0"/>
              <a:t>برگرفته </a:t>
            </a:r>
            <a:r>
              <a:rPr lang="fa-IR" sz="2400" dirty="0"/>
              <a:t>شده از </a:t>
            </a:r>
            <a:r>
              <a:rPr lang="en-US" sz="2400" dirty="0" smtClean="0"/>
              <a:t> Supply </a:t>
            </a:r>
            <a:r>
              <a:rPr lang="en-US" sz="2400" dirty="0"/>
              <a:t>Chain Management </a:t>
            </a:r>
            <a:r>
              <a:rPr lang="en-US" sz="2400" dirty="0" smtClean="0"/>
              <a:t>systems </a:t>
            </a:r>
            <a:r>
              <a:rPr lang="fa-IR" sz="2400" dirty="0" smtClean="0"/>
              <a:t>پردازش </a:t>
            </a:r>
            <a:r>
              <a:rPr lang="fa-IR" sz="2400" dirty="0"/>
              <a:t>می گردد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2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7251649" cy="4967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4846320"/>
          </a:xfrm>
        </p:spPr>
        <p:txBody>
          <a:bodyPr/>
          <a:lstStyle/>
          <a:p>
            <a:pPr algn="r" rtl="1"/>
            <a:r>
              <a:rPr lang="fa-IR" dirty="0"/>
              <a:t>يک سيستم </a:t>
            </a:r>
            <a:r>
              <a:rPr lang="en-US" dirty="0"/>
              <a:t>RFID </a:t>
            </a:r>
            <a:r>
              <a:rPr lang="fa-IR" dirty="0"/>
              <a:t>می تواند شامل بررسی کننده های متعددی باشد که در محدوده  يک ساختمان انبار و یا خطوط مونتاژ توزيع شده اند . تمامی بررسی کننده ها می توانند به یک کنترل کننده متصل و شبکه ای را با یکدیگر ایجاد نمایند . یک بررسی کننده می تواند با بيش از یک تگ بطور همزمان ارتباط برقرار نماید . </a:t>
            </a:r>
            <a:endParaRPr lang="fa-IR" dirty="0" smtClean="0"/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با </a:t>
            </a:r>
            <a:r>
              <a:rPr lang="fa-IR" dirty="0"/>
              <a:t>توجه به وضعیت فعلی فناوری </a:t>
            </a:r>
            <a:r>
              <a:rPr lang="en-US" dirty="0"/>
              <a:t>RFID  ، </a:t>
            </a:r>
            <a:r>
              <a:rPr lang="fa-IR" dirty="0"/>
              <a:t>امکان مبادله 1000 تگ در هر ثانیه بطور همزمان  با دقتی  معادل 98 % وجود دارد 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2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تگ های </a:t>
            </a:r>
            <a:r>
              <a:rPr lang="en-US" dirty="0"/>
              <a:t>RFID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400" dirty="0"/>
              <a:t>وظيفه اوليه يک تگ </a:t>
            </a:r>
            <a:r>
              <a:rPr lang="en-US" sz="2400" dirty="0"/>
              <a:t>RFID ، </a:t>
            </a:r>
            <a:r>
              <a:rPr lang="fa-IR" sz="2400" dirty="0"/>
              <a:t>ذخيره داده و ارسال آن به يک بررسی کننده </a:t>
            </a:r>
            <a:r>
              <a:rPr lang="fa-IR" sz="2400" dirty="0" smtClean="0"/>
              <a:t>است. </a:t>
            </a:r>
            <a:r>
              <a:rPr lang="fa-IR" sz="2400" dirty="0"/>
              <a:t>در ساده ترين حالت ، يک تگ شامل يک تراشه الکترونيکی و يک آنتن است که در يک بسته در کنار يکديگر قرار می گيرند . تراشه موجود در تگ های </a:t>
            </a:r>
            <a:r>
              <a:rPr lang="en-US" sz="2400" dirty="0"/>
              <a:t>RFID </a:t>
            </a:r>
            <a:r>
              <a:rPr lang="fa-IR" sz="2400" dirty="0" smtClean="0"/>
              <a:t> از </a:t>
            </a:r>
            <a:r>
              <a:rPr lang="fa-IR" sz="2400" dirty="0"/>
              <a:t>حافظه ای با قابلیت فقط خواندنی و یا خواندنی / نوشتنی  به منظور ذخيره  و بازیابی داده و در برخی موارد تغيير داده استفاده می نماید .  در برخی تگ ها ممکن است از یک باطری نیز استفاده شود ( وجه تمایز تگ های فعال و غيرفعال ) . </a:t>
            </a:r>
            <a:endParaRPr lang="fa-IR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00600"/>
            <a:ext cx="664845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تقسیم بندی تگ ها از نظر منبع انرژی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r>
              <a:rPr lang="en-US" dirty="0" smtClean="0"/>
              <a:t>Tag </a:t>
            </a:r>
            <a:r>
              <a:rPr lang="fa-IR" dirty="0"/>
              <a:t>های غیر فعال </a:t>
            </a:r>
            <a:r>
              <a:rPr lang="en-US" dirty="0"/>
              <a:t>Passive </a:t>
            </a:r>
            <a:r>
              <a:rPr lang="en-US" dirty="0" smtClean="0"/>
              <a:t>Tags</a:t>
            </a:r>
            <a:endParaRPr lang="fa-IR" dirty="0" smtClean="0"/>
          </a:p>
          <a:p>
            <a:pPr lvl="1" algn="r" rtl="1"/>
            <a:r>
              <a:rPr lang="fa-IR" dirty="0" smtClean="0"/>
              <a:t>انرژی </a:t>
            </a:r>
            <a:r>
              <a:rPr lang="fa-IR" dirty="0"/>
              <a:t>و برق مورد نیاز خود را از </a:t>
            </a:r>
            <a:r>
              <a:rPr lang="en-US" dirty="0"/>
              <a:t>Reader </a:t>
            </a:r>
            <a:r>
              <a:rPr lang="fa-IR" dirty="0"/>
              <a:t>ها بوسیله یکسری از روش های تراگسیل بدست می آورند</a:t>
            </a:r>
            <a:r>
              <a:rPr lang="fa-IR" dirty="0" smtClean="0"/>
              <a:t>.</a:t>
            </a:r>
            <a:r>
              <a:rPr lang="ar-SA" sz="2400" dirty="0"/>
              <a:t> </a:t>
            </a:r>
            <a:endParaRPr lang="fa-IR" sz="2400" dirty="0" smtClean="0"/>
          </a:p>
          <a:p>
            <a:pPr lvl="1" algn="r" rtl="1"/>
            <a:r>
              <a:rPr lang="ar-SA" sz="2400" dirty="0" smtClean="0"/>
              <a:t>اندازه </a:t>
            </a:r>
            <a:r>
              <a:rPr lang="ar-SA" sz="2400" dirty="0"/>
              <a:t>تگ ها کوچک </a:t>
            </a:r>
            <a:r>
              <a:rPr lang="fa-IR" sz="2400" dirty="0"/>
              <a:t>/ </a:t>
            </a:r>
            <a:r>
              <a:rPr lang="ar-SA" sz="2400" dirty="0"/>
              <a:t>هزينه های توليد </a:t>
            </a:r>
            <a:r>
              <a:rPr lang="fa-IR" sz="2400" dirty="0"/>
              <a:t>کم / پوشش </a:t>
            </a:r>
            <a:r>
              <a:rPr lang="ar-SA" sz="2400" dirty="0"/>
              <a:t>محدوده کمتر</a:t>
            </a:r>
            <a:r>
              <a:rPr lang="fa-IR" sz="2400" dirty="0"/>
              <a:t> </a:t>
            </a:r>
            <a:r>
              <a:rPr lang="ar-SA" sz="2400" dirty="0"/>
              <a:t>( به عنوان نمونه چندین متر </a:t>
            </a:r>
            <a:r>
              <a:rPr lang="ar-SA" sz="2400" dirty="0" smtClean="0"/>
              <a:t>)</a:t>
            </a:r>
            <a:endParaRPr lang="fa-IR" sz="2400" dirty="0" smtClean="0"/>
          </a:p>
          <a:p>
            <a:pPr lvl="1" algn="r" rtl="1"/>
            <a:r>
              <a:rPr lang="ar-SA" sz="2400" dirty="0"/>
              <a:t>تگ های غيرفعال دارای حافظه بمراتب  کمتری نسبت به تگ های فعال می باشند ( در حد چندین کیلو بایت )</a:t>
            </a:r>
            <a:endParaRPr lang="fa-IR" dirty="0" smtClean="0"/>
          </a:p>
          <a:p>
            <a:pPr algn="r" rtl="1"/>
            <a:r>
              <a:rPr lang="en-US" dirty="0" smtClean="0"/>
              <a:t>Tag </a:t>
            </a:r>
            <a:r>
              <a:rPr lang="fa-IR" dirty="0"/>
              <a:t>های فعال </a:t>
            </a:r>
            <a:r>
              <a:rPr lang="en-US" dirty="0"/>
              <a:t>Active </a:t>
            </a:r>
            <a:r>
              <a:rPr lang="en-US" dirty="0" smtClean="0"/>
              <a:t>Tags</a:t>
            </a:r>
            <a:endParaRPr lang="fa-IR" dirty="0" smtClean="0"/>
          </a:p>
          <a:p>
            <a:pPr lvl="1" algn="r" rtl="1"/>
            <a:r>
              <a:rPr lang="fa-IR" dirty="0" smtClean="0"/>
              <a:t>انرژی </a:t>
            </a:r>
            <a:r>
              <a:rPr lang="fa-IR" dirty="0"/>
              <a:t>مورد نیازشان توسط یک باطری داخلی و جهت برقراری ارتباط دارای یک پردازنده، یک حافظه و حسگر می باشند. </a:t>
            </a:r>
            <a:endParaRPr lang="fa-IR" dirty="0" smtClean="0"/>
          </a:p>
          <a:p>
            <a:pPr algn="r" rtl="1"/>
            <a:r>
              <a:rPr lang="en-US" dirty="0" smtClean="0"/>
              <a:t>Tag </a:t>
            </a:r>
            <a:r>
              <a:rPr lang="fa-IR" dirty="0"/>
              <a:t>هایی نیمه غیر فعال </a:t>
            </a:r>
            <a:r>
              <a:rPr lang="en-US" dirty="0" smtClean="0"/>
              <a:t>Semi-Passive Tags</a:t>
            </a:r>
            <a:endParaRPr lang="fa-IR" dirty="0" smtClean="0"/>
          </a:p>
          <a:p>
            <a:pPr lvl="1" algn="r" rtl="1"/>
            <a:r>
              <a:rPr lang="fa-IR" dirty="0" smtClean="0"/>
              <a:t>علاوه </a:t>
            </a:r>
            <a:r>
              <a:rPr lang="fa-IR" dirty="0"/>
              <a:t>بر استفاده از باطری داخلی شان، میتوانند از انرژی منتقل شده توسط </a:t>
            </a:r>
            <a:r>
              <a:rPr lang="en-US" dirty="0"/>
              <a:t>Reader</a:t>
            </a:r>
            <a:r>
              <a:rPr lang="fa-IR" dirty="0"/>
              <a:t>ها نیزبهره مند شوند. </a:t>
            </a:r>
            <a:endParaRPr lang="fa-IR" dirty="0" smtClean="0"/>
          </a:p>
          <a:p>
            <a:pPr algn="r" rtl="1"/>
            <a:r>
              <a:rPr lang="fa-IR" dirty="0"/>
              <a:t>تگ‌هاي دو طرفه </a:t>
            </a:r>
            <a:r>
              <a:rPr lang="en-US" dirty="0"/>
              <a:t>Two way </a:t>
            </a:r>
            <a:r>
              <a:rPr lang="en-US" dirty="0" smtClean="0"/>
              <a:t>Tags</a:t>
            </a:r>
            <a:endParaRPr lang="fa-IR" dirty="0" smtClean="0"/>
          </a:p>
          <a:p>
            <a:pPr lvl="1" algn="r" rtl="1"/>
            <a:r>
              <a:rPr lang="fa-IR" dirty="0" smtClean="0"/>
              <a:t>علاوه </a:t>
            </a:r>
            <a:r>
              <a:rPr lang="fa-IR" dirty="0"/>
              <a:t>براستفاده از باطري داخلي شان ميتوانند بدون کمک گرفتن از </a:t>
            </a:r>
            <a:r>
              <a:rPr lang="en-US" dirty="0"/>
              <a:t>Reader</a:t>
            </a:r>
            <a:r>
              <a:rPr lang="fa-IR" dirty="0"/>
              <a:t>ها ديگر اقسام هم شکل خود را نيز شناسايي کرده و با آنها به گفتگو بپردازند.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5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656">
            <a:off x="767312" y="4117775"/>
            <a:ext cx="2540000" cy="250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722">
            <a:off x="531870" y="512734"/>
            <a:ext cx="5254388" cy="352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6342">
            <a:off x="5939342" y="2143235"/>
            <a:ext cx="2631766" cy="4192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618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مقدمه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امروزه ضرورت شناسايی خودکار عناصر و جمع آوری داده مرتبط به آنان بدون نياز به دخالت انسان جهت ورود اطلاعات در بسياری از عرصه های صنعتی ، علمی ، خدماتی و اجتماعی احساس می شود . در پاسخ به اين نياز تاکنون فناوری های متعددی طراحی و پياده سازی شده است </a:t>
            </a:r>
            <a:r>
              <a:rPr lang="fa-IR" b="1" dirty="0"/>
              <a:t>. </a:t>
            </a:r>
            <a:endParaRPr lang="fa-IR" b="1" dirty="0" smtClean="0"/>
          </a:p>
          <a:p>
            <a:pPr algn="r" rtl="1"/>
            <a:r>
              <a:rPr lang="fa-IR" dirty="0"/>
              <a:t>به مجموعه ای از  فناوری ها که از آنان برای شناسايی اشياء ، انسان و حیوانات توسط ماشين استفاده می گردد ، شناسايی خودکار و يا به اختصار </a:t>
            </a:r>
            <a:r>
              <a:rPr lang="en-US" sz="2800" b="1" dirty="0">
                <a:solidFill>
                  <a:srgbClr val="FF0000"/>
                </a:solidFill>
              </a:rPr>
              <a:t>Auto ID </a:t>
            </a:r>
            <a:r>
              <a:rPr lang="en-US" dirty="0"/>
              <a:t> </a:t>
            </a:r>
            <a:r>
              <a:rPr lang="fa-IR" dirty="0" smtClean="0"/>
              <a:t> گفته </a:t>
            </a:r>
            <a:r>
              <a:rPr lang="fa-IR" dirty="0"/>
              <a:t>می شود . </a:t>
            </a:r>
            <a:endParaRPr lang="fa-IR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تقسیم بندی تگ ها از نظر </a:t>
            </a:r>
            <a:r>
              <a:rPr lang="fa-IR" dirty="0" smtClean="0"/>
              <a:t>ظاهر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/>
              <a:t>تگ‌‌هايي </a:t>
            </a:r>
            <a:r>
              <a:rPr lang="fa-IR" dirty="0"/>
              <a:t>که داراي کفه پلاستيکي از جنس </a:t>
            </a:r>
            <a:r>
              <a:rPr lang="en-US" dirty="0"/>
              <a:t>PVC </a:t>
            </a:r>
            <a:r>
              <a:rPr lang="fa-IR" dirty="0"/>
              <a:t>ميباشند و معمولاً در وسط آنها يک سوراخ ديده مي‌شود که بسيار با دوام بوده و ميتوان از آنها بارها و بارها استفاده کرد</a:t>
            </a:r>
            <a:r>
              <a:rPr lang="fa-IR" dirty="0" smtClean="0"/>
              <a:t>.</a:t>
            </a:r>
          </a:p>
          <a:p>
            <a:pPr algn="r" rtl="1"/>
            <a:r>
              <a:rPr lang="fa-IR" dirty="0" smtClean="0"/>
              <a:t>تگ‌‌هايي </a:t>
            </a:r>
            <a:r>
              <a:rPr lang="fa-IR" dirty="0"/>
              <a:t>که شبيه کارتهاي اعتباري هستند ومعمولاً به آنها کارتهاي هوشمند بدون تمـاس (</a:t>
            </a:r>
            <a:r>
              <a:rPr lang="en-US" dirty="0"/>
              <a:t>Contact less Smart </a:t>
            </a:r>
            <a:r>
              <a:rPr lang="en-US" dirty="0" smtClean="0"/>
              <a:t>Cards </a:t>
            </a:r>
            <a:r>
              <a:rPr lang="fa-IR" dirty="0" smtClean="0"/>
              <a:t> ) گفته </a:t>
            </a:r>
            <a:r>
              <a:rPr lang="fa-IR" dirty="0"/>
              <a:t>مي‌شود</a:t>
            </a:r>
            <a:r>
              <a:rPr lang="fa-IR" dirty="0" smtClean="0"/>
              <a:t>.</a:t>
            </a:r>
          </a:p>
          <a:p>
            <a:pPr algn="r" rtl="1"/>
            <a:r>
              <a:rPr lang="fa-IR" dirty="0" smtClean="0"/>
              <a:t>تگ‌‌هايي </a:t>
            </a:r>
            <a:r>
              <a:rPr lang="fa-IR" dirty="0"/>
              <a:t>که بصورت لايه هاي کاغذي بر روي برچسب ساخته مي‌شوند که به آنها برچسب هاي هوشمند </a:t>
            </a:r>
            <a:r>
              <a:rPr lang="fa-IR" dirty="0" smtClean="0"/>
              <a:t>(</a:t>
            </a:r>
            <a:r>
              <a:rPr lang="en-US" dirty="0" smtClean="0"/>
              <a:t>Smart Labels </a:t>
            </a:r>
            <a:r>
              <a:rPr lang="fa-IR" dirty="0" smtClean="0"/>
              <a:t> )گفته </a:t>
            </a:r>
            <a:r>
              <a:rPr lang="fa-IR" dirty="0"/>
              <a:t>مي‌شود</a:t>
            </a:r>
            <a:r>
              <a:rPr lang="fa-IR" dirty="0" smtClean="0"/>
              <a:t>.</a:t>
            </a:r>
          </a:p>
          <a:p>
            <a:pPr algn="r" rtl="1"/>
            <a:r>
              <a:rPr lang="fa-IR" dirty="0" smtClean="0"/>
              <a:t>تگ‌‌هايي </a:t>
            </a:r>
            <a:r>
              <a:rPr lang="fa-IR" dirty="0"/>
              <a:t>که در محيطهاي قابل فرسايش (مثلاً آب يا مايع) به خوبي کار مي‌کنند. اينگونه تگ‌‌ها در کپسولهاي شيشه اي قرار دارند</a:t>
            </a:r>
            <a:r>
              <a:rPr lang="fa-IR" dirty="0" smtClean="0"/>
              <a:t>.</a:t>
            </a:r>
          </a:p>
          <a:p>
            <a:pPr algn="r" rtl="1"/>
            <a:r>
              <a:rPr lang="fa-IR" dirty="0" smtClean="0"/>
              <a:t>تگ‌‌هاي </a:t>
            </a:r>
            <a:r>
              <a:rPr lang="fa-IR" dirty="0"/>
              <a:t>کوچک که در داخل اشياء عمومي مثل لباس، ساعت، دستبند و.... کارگذاشته مي‌شود. اغلب ممکن است به شکل يک کليه يا دسته کليد به نظر برسند.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0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چند نمونه تگ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5156"/>
            <a:ext cx="7239000" cy="4395775"/>
          </a:xfrm>
        </p:spPr>
      </p:pic>
    </p:spTree>
    <p:extLst>
      <p:ext uri="{BB962C8B-B14F-4D97-AF65-F5344CB8AC3E}">
        <p14:creationId xmlns:p14="http://schemas.microsoft.com/office/powerpoint/2010/main" val="8146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اندازه و نوع </a:t>
            </a:r>
            <a:r>
              <a:rPr lang="fa-IR" dirty="0" smtClean="0"/>
              <a:t>آنتن تگ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 smtClean="0"/>
              <a:t>با </a:t>
            </a:r>
            <a:r>
              <a:rPr lang="fa-IR" sz="2000" dirty="0"/>
              <a:t>توجه به طول زیاد طول موج سیگنال های رادیویی فرکانس پايين  ، آنتن سیستم </a:t>
            </a:r>
            <a:r>
              <a:rPr lang="fa-IR" sz="2000" dirty="0" smtClean="0"/>
              <a:t>های</a:t>
            </a:r>
            <a:r>
              <a:rPr lang="en-US" sz="2000" dirty="0" smtClean="0"/>
              <a:t>LF</a:t>
            </a:r>
            <a:r>
              <a:rPr lang="fa-IR" sz="2000" dirty="0" smtClean="0"/>
              <a:t> </a:t>
            </a:r>
            <a:r>
              <a:rPr lang="en-US" sz="2000" dirty="0" smtClean="0"/>
              <a:t> </a:t>
            </a:r>
            <a:r>
              <a:rPr lang="fa-IR" sz="2000" dirty="0"/>
              <a:t>و </a:t>
            </a:r>
            <a:r>
              <a:rPr lang="en-US" sz="2000" dirty="0" smtClean="0"/>
              <a:t>HF</a:t>
            </a:r>
            <a:r>
              <a:rPr lang="fa-IR" sz="2000" dirty="0" smtClean="0"/>
              <a:t> می </a:t>
            </a:r>
            <a:r>
              <a:rPr lang="fa-IR" sz="2000" dirty="0"/>
              <a:t>بایست  از آنتن های </a:t>
            </a:r>
            <a:r>
              <a:rPr lang="en-US" sz="2000" dirty="0"/>
              <a:t>UHF </a:t>
            </a:r>
            <a:r>
              <a:rPr lang="fa-IR" sz="2000" dirty="0"/>
              <a:t>و ميکروويو بزرگ تر باشد ، تا بتوان بهره سیگنال برابری را دریافت کرد  . این موضوع با هدف ايجاد تگ های </a:t>
            </a:r>
            <a:r>
              <a:rPr lang="en-US" sz="2000" dirty="0"/>
              <a:t>RFID </a:t>
            </a:r>
            <a:r>
              <a:rPr lang="fa-IR" sz="2000" dirty="0"/>
              <a:t>کوچک و ارزان در تضاد است . همین موضوع باعث شده است که بسیاری از طراحان سیستم ، از بهره آنتن به نفع کنترل قیمت ،  بگذرند و بپذيرند که از سیستم های </a:t>
            </a:r>
            <a:r>
              <a:rPr lang="en-US" sz="2000" dirty="0"/>
              <a:t>HF </a:t>
            </a:r>
            <a:r>
              <a:rPr lang="fa-IR" sz="2000" dirty="0"/>
              <a:t>و </a:t>
            </a:r>
            <a:r>
              <a:rPr lang="en-US" sz="2000" dirty="0"/>
              <a:t>LF </a:t>
            </a:r>
            <a:r>
              <a:rPr lang="fa-IR" sz="2000" dirty="0"/>
              <a:t>صرفا" در حوزه های کوچک استفاده نمایند . تگ های </a:t>
            </a:r>
            <a:r>
              <a:rPr lang="en-US" sz="2000" dirty="0"/>
              <a:t>LF </a:t>
            </a:r>
            <a:r>
              <a:rPr lang="fa-IR" sz="2000" dirty="0"/>
              <a:t>و </a:t>
            </a:r>
            <a:r>
              <a:rPr lang="en-US" sz="2000" dirty="0"/>
              <a:t>HF </a:t>
            </a:r>
            <a:r>
              <a:rPr lang="fa-IR" sz="2000" dirty="0"/>
              <a:t>معمولا" بزرگ تر از تگ های </a:t>
            </a:r>
            <a:r>
              <a:rPr lang="en-US" sz="2000" dirty="0"/>
              <a:t>UHF </a:t>
            </a:r>
            <a:r>
              <a:rPr lang="fa-IR" sz="2000" dirty="0"/>
              <a:t>و ميکروويو می باشند </a:t>
            </a:r>
            <a:r>
              <a:rPr lang="fa-IR" sz="2000" dirty="0" smtClean="0"/>
              <a:t>.</a:t>
            </a:r>
          </a:p>
          <a:p>
            <a:pPr algn="r" rt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86200"/>
            <a:ext cx="4933950" cy="28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چند نمونه تگ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7467600" cy="4802636"/>
          </a:xfrm>
        </p:spPr>
      </p:pic>
    </p:spTree>
    <p:extLst>
      <p:ext uri="{BB962C8B-B14F-4D97-AF65-F5344CB8AC3E}">
        <p14:creationId xmlns:p14="http://schemas.microsoft.com/office/powerpoint/2010/main" val="80407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تگ ها از نظر حافظه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تگ ها نظر حافظه به چند دسته زیر تقسیم بندی می شود :</a:t>
            </a:r>
          </a:p>
          <a:p>
            <a:pPr algn="r" rtl="1"/>
            <a:endParaRPr lang="fa-IR" dirty="0" smtClean="0"/>
          </a:p>
          <a:p>
            <a:pPr marL="749808" lvl="1" indent="-457200" algn="r" rtl="1">
              <a:buFont typeface="+mj-lt"/>
              <a:buAutoNum type="arabicPeriod"/>
            </a:pPr>
            <a:r>
              <a:rPr lang="fa-IR" dirty="0" smtClean="0"/>
              <a:t>دارای حافظه فقط خواندنی</a:t>
            </a:r>
          </a:p>
          <a:p>
            <a:pPr marL="749808" lvl="1" indent="-457200" algn="r" rtl="1">
              <a:buFont typeface="+mj-lt"/>
              <a:buAutoNum type="arabicPeriod"/>
            </a:pPr>
            <a:r>
              <a:rPr lang="fa-IR" dirty="0" smtClean="0"/>
              <a:t>دارای حافظه خواندنی و نوشتنی</a:t>
            </a:r>
          </a:p>
          <a:p>
            <a:pPr marL="749808" lvl="1" indent="-457200" algn="r" rtl="1">
              <a:buFont typeface="+mj-lt"/>
              <a:buAutoNum type="arabicPeriod"/>
            </a:pPr>
            <a:r>
              <a:rPr lang="fa-IR" dirty="0" smtClean="0"/>
              <a:t>یک بار نوشتنی و چندبار خواندنی</a:t>
            </a:r>
          </a:p>
          <a:p>
            <a:pPr marL="749808" lvl="1" indent="-457200" algn="r" rtl="1">
              <a:buFont typeface="+mj-lt"/>
              <a:buAutoNum type="arabicPeriod"/>
            </a:pPr>
            <a:r>
              <a:rPr lang="fa-IR" dirty="0" smtClean="0"/>
              <a:t>دارای قابلت 1 و 2 به صورت همزمان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ab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6705600" cy="657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1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dirty="0" smtClean="0"/>
              <a:t>Reader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/>
            <a:r>
              <a:rPr lang="en-US" dirty="0" smtClean="0"/>
              <a:t>Reader </a:t>
            </a:r>
            <a:r>
              <a:rPr lang="fa-IR" dirty="0" smtClean="0"/>
              <a:t> ها </a:t>
            </a:r>
            <a:r>
              <a:rPr lang="fa-IR" dirty="0"/>
              <a:t>وسایل الکترونیکی هستند که حضور </a:t>
            </a:r>
            <a:r>
              <a:rPr lang="en-US" dirty="0"/>
              <a:t>Tag </a:t>
            </a:r>
            <a:r>
              <a:rPr lang="fa-IR" dirty="0"/>
              <a:t>ها را در محیط تشخیص داده و اطلاعات ذخیره شده در آنها را بازیابی </a:t>
            </a:r>
            <a:r>
              <a:rPr lang="fa-IR" dirty="0" smtClean="0"/>
              <a:t>می کنند</a:t>
            </a:r>
            <a:r>
              <a:rPr lang="fa-IR" dirty="0"/>
              <a:t>. </a:t>
            </a:r>
            <a:endParaRPr lang="fa-IR" dirty="0" smtClean="0"/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سه </a:t>
            </a:r>
            <a:r>
              <a:rPr lang="fa-IR" dirty="0"/>
              <a:t>دسته عمده </a:t>
            </a:r>
            <a:r>
              <a:rPr lang="en-US" dirty="0"/>
              <a:t>Reader </a:t>
            </a:r>
            <a:r>
              <a:rPr lang="fa-IR" dirty="0" smtClean="0"/>
              <a:t> ها :</a:t>
            </a:r>
            <a:endParaRPr lang="fa-IR" dirty="0"/>
          </a:p>
          <a:p>
            <a:pPr lvl="1" algn="r" rtl="1"/>
            <a:r>
              <a:rPr lang="fa-IR" dirty="0" smtClean="0"/>
              <a:t> </a:t>
            </a:r>
            <a:r>
              <a:rPr lang="fa-IR" dirty="0"/>
              <a:t>مدل ثابت </a:t>
            </a:r>
            <a:r>
              <a:rPr lang="en-US" dirty="0"/>
              <a:t>Fixed Type </a:t>
            </a:r>
          </a:p>
          <a:p>
            <a:pPr lvl="1" algn="r" rtl="1"/>
            <a:r>
              <a:rPr lang="fa-IR" dirty="0" smtClean="0"/>
              <a:t> </a:t>
            </a:r>
            <a:r>
              <a:rPr lang="fa-IR" dirty="0"/>
              <a:t>مدل دستی </a:t>
            </a:r>
            <a:r>
              <a:rPr lang="en-US" dirty="0"/>
              <a:t>Hand held Type </a:t>
            </a:r>
          </a:p>
          <a:p>
            <a:pPr lvl="1" algn="r" rtl="1"/>
            <a:r>
              <a:rPr lang="fa-IR" dirty="0" smtClean="0"/>
              <a:t> </a:t>
            </a:r>
            <a:r>
              <a:rPr lang="fa-IR" dirty="0"/>
              <a:t>مدل کارت </a:t>
            </a:r>
            <a:r>
              <a:rPr lang="en-US" dirty="0"/>
              <a:t>PC Card Type 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75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7239000" cy="1143000"/>
          </a:xfrm>
        </p:spPr>
        <p:txBody>
          <a:bodyPr/>
          <a:lstStyle/>
          <a:p>
            <a:pPr algn="ctr" rtl="1"/>
            <a:r>
              <a:rPr lang="fa-IR" dirty="0" smtClean="0"/>
              <a:t>چند مدل</a:t>
            </a:r>
            <a:r>
              <a:rPr lang="en-US" dirty="0" smtClean="0"/>
              <a:t> </a:t>
            </a:r>
            <a:r>
              <a:rPr lang="fa-IR" dirty="0" smtClean="0"/>
              <a:t> </a:t>
            </a:r>
            <a:r>
              <a:rPr lang="en-US" dirty="0" err="1" smtClean="0"/>
              <a:t>REader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2895600" cy="2677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97036"/>
            <a:ext cx="2895600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191000"/>
            <a:ext cx="3200400" cy="2462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95400"/>
            <a:ext cx="3200400" cy="270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610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7239000" cy="1143000"/>
          </a:xfrm>
        </p:spPr>
        <p:txBody>
          <a:bodyPr/>
          <a:lstStyle/>
          <a:p>
            <a:pPr algn="ctr" rtl="1"/>
            <a:r>
              <a:rPr lang="en-US" dirty="0" smtClean="0"/>
              <a:t>Tag printer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4" y="990600"/>
            <a:ext cx="3442856" cy="2743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08731"/>
            <a:ext cx="3429000" cy="2544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0600"/>
            <a:ext cx="3352800" cy="2743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08731"/>
            <a:ext cx="3352800" cy="2544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553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استاندارد های موجود</a:t>
            </a:r>
            <a:r>
              <a:rPr lang="en-US" dirty="0" smtClean="0"/>
              <a:t> </a:t>
            </a:r>
            <a:r>
              <a:rPr lang="fa-IR" dirty="0" smtClean="0"/>
              <a:t> </a:t>
            </a:r>
            <a:r>
              <a:rPr lang="en-US" dirty="0" smtClean="0"/>
              <a:t>RFID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543800" cy="4562784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/>
              <a:t>با توجه به افزایش مبادلات تجاری در جهان نیاز به وضع استانداردها و قوانینی به منظور ایجاد امنیت و کاربرد اطلاعات تگها و دستگاههای تگ خوان در سراسر مرزهای بین المللی امری بسیار مهم می باشد</a:t>
            </a:r>
            <a:r>
              <a:rPr lang="fa-IR" dirty="0" smtClean="0"/>
              <a:t>. </a:t>
            </a:r>
            <a:r>
              <a:rPr lang="fa-IR" dirty="0"/>
              <a:t>استانداردها یک عنصر کلیدی در زمینه موفقیت بکارگیری سیستم</a:t>
            </a:r>
            <a:r>
              <a:rPr lang="en-US" dirty="0"/>
              <a:t>RFID </a:t>
            </a:r>
            <a:r>
              <a:rPr lang="fa-IR" dirty="0"/>
              <a:t>در دنیای تجارت جهانی می باشند. </a:t>
            </a:r>
            <a:endParaRPr lang="en-US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دو </a:t>
            </a:r>
            <a:r>
              <a:rPr lang="fa-IR" dirty="0"/>
              <a:t>سازمان برجسته در ایجاد استانداردهای </a:t>
            </a:r>
            <a:r>
              <a:rPr lang="en-US" dirty="0"/>
              <a:t>RFID</a:t>
            </a:r>
            <a:r>
              <a:rPr lang="en-US" b="1" dirty="0"/>
              <a:t> </a:t>
            </a:r>
            <a:r>
              <a:rPr lang="en-US" dirty="0"/>
              <a:t>، </a:t>
            </a:r>
            <a:r>
              <a:rPr lang="fa-IR" dirty="0"/>
              <a:t>سازمان استانداردهای بین </a:t>
            </a:r>
            <a:r>
              <a:rPr lang="fa-IR" dirty="0" smtClean="0"/>
              <a:t>المللی</a:t>
            </a:r>
            <a:r>
              <a:rPr lang="en-US" dirty="0" smtClean="0"/>
              <a:t> ISO </a:t>
            </a:r>
            <a:r>
              <a:rPr lang="fa-IR" dirty="0" smtClean="0"/>
              <a:t>و سازمان</a:t>
            </a:r>
            <a:r>
              <a:rPr lang="en-US" dirty="0" smtClean="0"/>
              <a:t> EPCGLOBAL </a:t>
            </a:r>
            <a:r>
              <a:rPr lang="fa-IR" dirty="0" smtClean="0"/>
              <a:t>می </a:t>
            </a:r>
            <a:r>
              <a:rPr lang="fa-IR" dirty="0"/>
              <a:t>باشند.  </a:t>
            </a:r>
            <a:endParaRPr lang="en-US" dirty="0" smtClean="0"/>
          </a:p>
          <a:p>
            <a:pPr algn="r" rtl="1"/>
            <a:endParaRPr lang="en-US" dirty="0"/>
          </a:p>
          <a:p>
            <a:pPr algn="r" rtl="1"/>
            <a:r>
              <a:rPr lang="en-US" dirty="0" smtClean="0"/>
              <a:t>EPCGLOBAL</a:t>
            </a:r>
            <a:r>
              <a:rPr lang="fa-IR" dirty="0"/>
              <a:t>مجری توسعه استانداردهای صنعتی در زمینه کدهای الکترونیکی در جهت استفاده از تگ های</a:t>
            </a:r>
            <a:r>
              <a:rPr lang="en-US" dirty="0"/>
              <a:t>RFID</a:t>
            </a:r>
            <a:r>
              <a:rPr lang="en-US" b="1" dirty="0"/>
              <a:t> </a:t>
            </a:r>
            <a:r>
              <a:rPr lang="fa-IR" dirty="0"/>
              <a:t>می باشد. فعالیت مذکور این اطمینان را ایجاد می کند که اطلاعات ایجاد شده در تگ ها در هرمکان دیگری نیز قابلیلت خواندن را دارد</a:t>
            </a:r>
            <a:r>
              <a:rPr lang="en-US" dirty="0"/>
              <a:t>ICAEW.2005) </a:t>
            </a:r>
            <a:r>
              <a:rPr lang="fa-IR" dirty="0"/>
              <a:t>و(</a:t>
            </a:r>
            <a:r>
              <a:rPr lang="en-US" dirty="0"/>
              <a:t>RALF Drauz.2006.</a:t>
            </a:r>
          </a:p>
        </p:txBody>
      </p:sp>
    </p:spTree>
    <p:extLst>
      <p:ext uri="{BB962C8B-B14F-4D97-AF65-F5344CB8AC3E}">
        <p14:creationId xmlns:p14="http://schemas.microsoft.com/office/powerpoint/2010/main" val="188127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اهداف سیستم های شناسایی خودکار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افزایش کارایی</a:t>
            </a:r>
          </a:p>
          <a:p>
            <a:pPr algn="r" rtl="1"/>
            <a:r>
              <a:rPr lang="fa-IR" dirty="0" smtClean="0"/>
              <a:t>کاهش خطا ورودی اطلاعات</a:t>
            </a:r>
          </a:p>
          <a:p>
            <a:pPr algn="r" rtl="1"/>
            <a:r>
              <a:rPr lang="fa-IR" dirty="0" smtClean="0"/>
              <a:t>سرویس دهی بهتر به کارکنان و مشتریان</a:t>
            </a:r>
          </a:p>
          <a:p>
            <a:pPr algn="r" rtl="1"/>
            <a:r>
              <a:rPr lang="fa-IR" dirty="0" smtClean="0"/>
              <a:t>افزایش سرعت</a:t>
            </a:r>
          </a:p>
          <a:p>
            <a:pPr algn="r" rtl="1"/>
            <a:r>
              <a:rPr lang="fa-IR" dirty="0" smtClean="0"/>
              <a:t>افزایش امنیت</a:t>
            </a:r>
          </a:p>
          <a:p>
            <a:pPr algn="r" rtl="1"/>
            <a:r>
              <a:rPr lang="fa-IR" dirty="0" smtClean="0"/>
              <a:t>امکان آپدیت اطلاعات کالاها و اشخاص</a:t>
            </a:r>
          </a:p>
          <a:p>
            <a:pPr algn="r" rtl="1"/>
            <a:r>
              <a:rPr lang="fa-IR" dirty="0" smtClean="0"/>
              <a:t>و ...</a:t>
            </a:r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برخی کابردهای </a:t>
            </a:r>
            <a:r>
              <a:rPr lang="en-US" dirty="0" smtClean="0"/>
              <a:t>RFID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/>
              <a:t>برچسب </a:t>
            </a:r>
            <a:r>
              <a:rPr lang="fa-IR" dirty="0"/>
              <a:t>های هوشمند </a:t>
            </a:r>
          </a:p>
          <a:p>
            <a:pPr algn="r" rtl="1"/>
            <a:r>
              <a:rPr lang="fa-IR" dirty="0" smtClean="0"/>
              <a:t>برچسب </a:t>
            </a:r>
            <a:r>
              <a:rPr lang="fa-IR" dirty="0"/>
              <a:t>های امنیتی </a:t>
            </a:r>
          </a:p>
          <a:p>
            <a:pPr algn="r" rtl="1"/>
            <a:r>
              <a:rPr lang="fa-IR" dirty="0" smtClean="0"/>
              <a:t>مدیریت </a:t>
            </a:r>
            <a:r>
              <a:rPr lang="fa-IR" dirty="0"/>
              <a:t>خط تولید و انبارها </a:t>
            </a:r>
          </a:p>
          <a:p>
            <a:pPr algn="r" rtl="1"/>
            <a:r>
              <a:rPr lang="fa-IR" dirty="0" smtClean="0"/>
              <a:t>چیپ </a:t>
            </a:r>
            <a:r>
              <a:rPr lang="fa-IR" dirty="0"/>
              <a:t>های </a:t>
            </a:r>
            <a:r>
              <a:rPr lang="en-US" dirty="0" smtClean="0"/>
              <a:t> RFID </a:t>
            </a:r>
            <a:r>
              <a:rPr lang="fa-IR" dirty="0"/>
              <a:t>استفاده شده درکلیدهای خودرو برای مقاصد امنیتی </a:t>
            </a:r>
          </a:p>
          <a:p>
            <a:pPr algn="r" rtl="1"/>
            <a:r>
              <a:rPr lang="fa-IR" dirty="0" smtClean="0"/>
              <a:t>سیستم </a:t>
            </a:r>
            <a:r>
              <a:rPr lang="fa-IR" dirty="0"/>
              <a:t>های ضدسرقت </a:t>
            </a:r>
          </a:p>
          <a:p>
            <a:pPr algn="r" rtl="1"/>
            <a:r>
              <a:rPr lang="fa-IR" dirty="0" smtClean="0"/>
              <a:t>استفاده </a:t>
            </a:r>
            <a:r>
              <a:rPr lang="fa-IR" dirty="0"/>
              <a:t>در صنایع دارویی برای جلوگیری از ورود مواد اولیه تقلبی به خط تولید </a:t>
            </a:r>
          </a:p>
          <a:p>
            <a:pPr algn="r" rtl="1"/>
            <a:r>
              <a:rPr lang="fa-IR" dirty="0" smtClean="0"/>
              <a:t>استفاده </a:t>
            </a:r>
            <a:r>
              <a:rPr lang="fa-IR" dirty="0"/>
              <a:t>در رویدادهای ورزشی </a:t>
            </a:r>
          </a:p>
          <a:p>
            <a:pPr algn="r" rtl="1"/>
            <a:r>
              <a:rPr lang="fa-IR" dirty="0" smtClean="0"/>
              <a:t>دریافت </a:t>
            </a:r>
            <a:r>
              <a:rPr lang="fa-IR" dirty="0"/>
              <a:t>عوارض جاده ای </a:t>
            </a:r>
          </a:p>
          <a:p>
            <a:pPr algn="r" rtl="1"/>
            <a:r>
              <a:rPr lang="fa-IR" dirty="0" smtClean="0"/>
              <a:t>کنترل </a:t>
            </a:r>
            <a:r>
              <a:rPr lang="fa-IR" dirty="0"/>
              <a:t>موجودی انبارها </a:t>
            </a:r>
          </a:p>
          <a:p>
            <a:pPr algn="r" rtl="1"/>
            <a:r>
              <a:rPr lang="fa-IR" dirty="0" smtClean="0"/>
              <a:t>مونیتورینگ </a:t>
            </a:r>
            <a:r>
              <a:rPr lang="fa-IR" dirty="0"/>
              <a:t>کتابخانه ها 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0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تگ های هوشمند </a:t>
            </a:r>
            <a:r>
              <a:rPr lang="en-US" dirty="0"/>
              <a:t>RFID </a:t>
            </a:r>
            <a:r>
              <a:rPr lang="fa-IR" dirty="0"/>
              <a:t>در مقابل کدهای ميله ای 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r" rtl="1">
              <a:buFont typeface="+mj-lt"/>
              <a:buAutoNum type="arabicParenR"/>
            </a:pPr>
            <a:r>
              <a:rPr lang="fa-IR" b="1" dirty="0"/>
              <a:t>حجم ذخيره سازی و میزان حافظه </a:t>
            </a:r>
            <a:endParaRPr lang="en-US" b="1" dirty="0" smtClean="0"/>
          </a:p>
          <a:p>
            <a:pPr lvl="1" algn="r" rtl="1"/>
            <a:r>
              <a:rPr lang="fa-IR" dirty="0"/>
              <a:t>نماد  </a:t>
            </a:r>
            <a:r>
              <a:rPr lang="en-US" dirty="0"/>
              <a:t>UPC </a:t>
            </a:r>
            <a:r>
              <a:rPr lang="en-US" dirty="0" smtClean="0"/>
              <a:t>E</a:t>
            </a:r>
            <a:r>
              <a:rPr lang="fa-IR" dirty="0" smtClean="0"/>
              <a:t> (تگ </a:t>
            </a:r>
            <a:r>
              <a:rPr lang="fa-IR" dirty="0"/>
              <a:t>هايی با حداقل فضای ذخيره سازی داده ) ، صرفا" قادر به نگهداری هشت حرف عددی ( چندين بايت )  است . </a:t>
            </a:r>
            <a:endParaRPr lang="fa-IR" dirty="0" smtClean="0"/>
          </a:p>
          <a:p>
            <a:pPr lvl="1" algn="r" rtl="1"/>
            <a:r>
              <a:rPr lang="fa-IR" dirty="0" smtClean="0"/>
              <a:t>در </a:t>
            </a:r>
            <a:r>
              <a:rPr lang="fa-IR" dirty="0"/>
              <a:t>کدهای ميله ای از نوع  </a:t>
            </a:r>
            <a:r>
              <a:rPr lang="en-US" dirty="0"/>
              <a:t>Data Matrix  ، </a:t>
            </a:r>
            <a:r>
              <a:rPr lang="fa-IR" dirty="0"/>
              <a:t>امکان ذخيره سازی 2000 حرف در یک تگ دو بعدی وجود دارد </a:t>
            </a:r>
            <a:r>
              <a:rPr lang="fa-IR" dirty="0" smtClean="0"/>
              <a:t>.</a:t>
            </a:r>
          </a:p>
          <a:p>
            <a:pPr lvl="1" algn="r" rtl="1"/>
            <a:endParaRPr lang="fa-IR" dirty="0"/>
          </a:p>
          <a:p>
            <a:pPr lvl="1" algn="r" rtl="1"/>
            <a:endParaRPr lang="fa-IR" dirty="0" smtClean="0"/>
          </a:p>
          <a:p>
            <a:pPr lvl="1" algn="r" rtl="1"/>
            <a:endParaRPr lang="fa-IR" dirty="0"/>
          </a:p>
          <a:p>
            <a:pPr lvl="1" algn="r" rtl="1"/>
            <a:endParaRPr lang="fa-IR" dirty="0" smtClean="0"/>
          </a:p>
          <a:p>
            <a:pPr lvl="1" algn="r" rtl="1"/>
            <a:endParaRPr lang="fa-IR" dirty="0" smtClean="0"/>
          </a:p>
          <a:p>
            <a:pPr lvl="1" algn="r" rtl="1"/>
            <a:r>
              <a:rPr lang="fa-IR" dirty="0"/>
              <a:t>تگ های </a:t>
            </a:r>
            <a:r>
              <a:rPr lang="en-US" dirty="0"/>
              <a:t>RFID </a:t>
            </a:r>
            <a:r>
              <a:rPr lang="fa-IR" dirty="0"/>
              <a:t>قادر به نگهداری حجم بیشتری از اطلاعات می باشند . با این که می توان تگ های </a:t>
            </a:r>
            <a:r>
              <a:rPr lang="en-US" dirty="0"/>
              <a:t>RFID </a:t>
            </a:r>
            <a:r>
              <a:rPr lang="fa-IR" dirty="0"/>
              <a:t>را بگونه ای ساخت که دارای حافظه اندکی برای ذخيره سازی داده باشند ولی همزمان با رشد فناوری ساخت اين نوع تگ ها ، امکان ذخيره سازی اطلاعاتی بالغ بر 128 کيلو بایت در آنان فراهم شده است . </a:t>
            </a:r>
            <a:endParaRPr lang="fa-IR" dirty="0" smtClean="0"/>
          </a:p>
          <a:p>
            <a:pPr lvl="1"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48000"/>
            <a:ext cx="2971801" cy="14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pPr algn="r" rtl="1"/>
            <a:r>
              <a:rPr lang="fa-IR" dirty="0"/>
              <a:t>تگ های هوشمند </a:t>
            </a:r>
            <a:r>
              <a:rPr lang="en-US" dirty="0"/>
              <a:t>RFID </a:t>
            </a:r>
            <a:r>
              <a:rPr lang="fa-IR" dirty="0"/>
              <a:t>در مقابل کدهای ميله ای 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410200"/>
          </a:xfrm>
        </p:spPr>
        <p:txBody>
          <a:bodyPr>
            <a:normAutofit fontScale="70000" lnSpcReduction="20000"/>
          </a:bodyPr>
          <a:lstStyle/>
          <a:p>
            <a:pPr marL="514350" indent="-514350" algn="r" rtl="1">
              <a:lnSpc>
                <a:spcPct val="150000"/>
              </a:lnSpc>
              <a:buFont typeface="+mj-lt"/>
              <a:buAutoNum type="arabicParenR" startAt="2"/>
            </a:pPr>
            <a:r>
              <a:rPr lang="fa-IR" b="1" dirty="0"/>
              <a:t>قابلیت خواندن و نوشتن </a:t>
            </a:r>
            <a:endParaRPr lang="fa-IR" b="1" dirty="0" smtClean="0"/>
          </a:p>
          <a:p>
            <a:pPr marL="514350" indent="-514350" algn="r" rtl="1">
              <a:lnSpc>
                <a:spcPct val="150000"/>
              </a:lnSpc>
              <a:buFont typeface="+mj-lt"/>
              <a:buAutoNum type="arabicParenR" startAt="2"/>
            </a:pPr>
            <a:r>
              <a:rPr lang="fa-IR" b="1" dirty="0"/>
              <a:t>عدم نیاز به قرار گرفتن در خط دید </a:t>
            </a:r>
            <a:endParaRPr lang="fa-IR" b="1" dirty="0" smtClean="0"/>
          </a:p>
          <a:p>
            <a:pPr marL="514350" indent="-514350" algn="r" rtl="1">
              <a:lnSpc>
                <a:spcPct val="150000"/>
              </a:lnSpc>
              <a:buFont typeface="+mj-lt"/>
              <a:buAutoNum type="arabicParenR" startAt="2"/>
            </a:pPr>
            <a:r>
              <a:rPr lang="fa-IR" b="1" dirty="0"/>
              <a:t>محدوه خواندن </a:t>
            </a:r>
            <a:endParaRPr lang="fa-IR" b="1" dirty="0" smtClean="0"/>
          </a:p>
          <a:p>
            <a:pPr marL="514350" indent="-514350" algn="r" rtl="1">
              <a:lnSpc>
                <a:spcPct val="150000"/>
              </a:lnSpc>
              <a:buFont typeface="+mj-lt"/>
              <a:buAutoNum type="arabicParenR" startAt="2"/>
            </a:pPr>
            <a:r>
              <a:rPr lang="fa-IR" b="1" dirty="0"/>
              <a:t>خواندن و نوشتن همزمان </a:t>
            </a:r>
            <a:endParaRPr lang="fa-IR" b="1" dirty="0" smtClean="0"/>
          </a:p>
          <a:p>
            <a:pPr marL="514350" indent="-514350" algn="r" rtl="1">
              <a:lnSpc>
                <a:spcPct val="150000"/>
              </a:lnSpc>
              <a:buFont typeface="+mj-lt"/>
              <a:buAutoNum type="arabicParenR" startAt="2"/>
            </a:pPr>
            <a:r>
              <a:rPr lang="fa-IR" b="1" dirty="0"/>
              <a:t>امنيت دستيابی </a:t>
            </a:r>
            <a:r>
              <a:rPr lang="fa-IR" b="1" dirty="0" smtClean="0"/>
              <a:t>(مخفی بودن جای برچسب )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arenR" startAt="2"/>
            </a:pPr>
            <a:r>
              <a:rPr lang="fa-IR" b="1" dirty="0"/>
              <a:t>دوام و قابليت تطبیق با شرایط محيطی </a:t>
            </a:r>
            <a:r>
              <a:rPr lang="fa-IR" b="1" dirty="0" smtClean="0"/>
              <a:t>: دلایل عدم خوانایی کد میله ای</a:t>
            </a:r>
          </a:p>
          <a:p>
            <a:pPr lvl="1" algn="r" rtl="1"/>
            <a:r>
              <a:rPr lang="fa-IR" dirty="0"/>
              <a:t>قرار گرفتن يک لایه گردو خاک بر روی سطح کد میله ای</a:t>
            </a:r>
          </a:p>
          <a:p>
            <a:pPr lvl="1" algn="r" rtl="1"/>
            <a:r>
              <a:rPr lang="fa-IR" dirty="0"/>
              <a:t>پاره شدن کد میله ای </a:t>
            </a:r>
          </a:p>
          <a:p>
            <a:pPr lvl="1" algn="r" rtl="1"/>
            <a:r>
              <a:rPr lang="fa-IR" dirty="0"/>
              <a:t>کثيف شدن سطح کد میله ای </a:t>
            </a:r>
          </a:p>
          <a:p>
            <a:pPr lvl="1" algn="r" rtl="1"/>
            <a:r>
              <a:rPr lang="fa-IR" dirty="0"/>
              <a:t>آغشته شدن سطح کد میله ای به مواد چرب </a:t>
            </a:r>
          </a:p>
          <a:p>
            <a:pPr lvl="1" algn="r" rtl="1"/>
            <a:r>
              <a:rPr lang="fa-IR" dirty="0"/>
              <a:t>تو رفتگی کد میله ای </a:t>
            </a:r>
          </a:p>
          <a:p>
            <a:pPr lvl="1" algn="r" rtl="1"/>
            <a:r>
              <a:rPr lang="fa-IR" dirty="0"/>
              <a:t>قرار گرفتن بر روی یک سطح ناهموار</a:t>
            </a:r>
          </a:p>
          <a:p>
            <a:pPr lvl="1" algn="r" rtl="1"/>
            <a:r>
              <a:rPr lang="fa-IR" dirty="0"/>
              <a:t>زیاد شدن نور و کم شدن خوانایی کدهای میله ای</a:t>
            </a:r>
            <a:endParaRPr lang="fa-IR" b="1" dirty="0" smtClean="0"/>
          </a:p>
          <a:p>
            <a:pPr marL="514350" indent="-514350" algn="r" rtl="1">
              <a:lnSpc>
                <a:spcPct val="150000"/>
              </a:lnSpc>
              <a:buFont typeface="+mj-lt"/>
              <a:buAutoNum type="arabicParenR" startAt="2"/>
            </a:pPr>
            <a:r>
              <a:rPr lang="fa-IR" b="1" dirty="0"/>
              <a:t>قابلیت اطمینان به خواندن </a:t>
            </a:r>
            <a:endParaRPr lang="fa-IR" b="1" dirty="0" smtClean="0"/>
          </a:p>
          <a:p>
            <a:pPr marL="514350" indent="-514350" algn="r" rtl="1">
              <a:lnSpc>
                <a:spcPct val="150000"/>
              </a:lnSpc>
              <a:buFont typeface="+mj-lt"/>
              <a:buAutoNum type="arabicParenR" startAt="2"/>
            </a:pPr>
            <a:r>
              <a:rPr lang="fa-IR" b="1" dirty="0" smtClean="0"/>
              <a:t>قیمت</a:t>
            </a:r>
          </a:p>
          <a:p>
            <a:pPr lvl="1" algn="r" rtl="1"/>
            <a:endParaRPr lang="fa-IR" dirty="0" smtClean="0"/>
          </a:p>
          <a:p>
            <a:pPr marL="0" indent="0" algn="r" rtl="1">
              <a:buNone/>
            </a:pPr>
            <a:endParaRPr lang="fa-IR" dirty="0"/>
          </a:p>
          <a:p>
            <a:pPr marL="514350" indent="-514350" algn="r" rtl="1">
              <a:lnSpc>
                <a:spcPct val="150000"/>
              </a:lnSpc>
              <a:buFont typeface="+mj-lt"/>
              <a:buAutoNum type="arabicParenR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1066800"/>
            <a:ext cx="5105400" cy="286816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fa-IR" sz="54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نمونه های عملی </a:t>
            </a:r>
            <a:r>
              <a:rPr lang="en-US" sz="54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RFID</a:t>
            </a:r>
            <a:endParaRPr lang="en-US" sz="5400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97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239000" cy="1143000"/>
          </a:xfrm>
        </p:spPr>
        <p:txBody>
          <a:bodyPr/>
          <a:lstStyle/>
          <a:p>
            <a:pPr algn="ctr" rtl="1"/>
            <a:r>
              <a:rPr lang="en-US" dirty="0" smtClean="0"/>
              <a:t>RFID</a:t>
            </a:r>
            <a:r>
              <a:rPr lang="fa-IR" dirty="0" smtClean="0"/>
              <a:t> در کتابخانه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7812298" cy="4958978"/>
          </a:xfrm>
        </p:spPr>
      </p:pic>
    </p:spTree>
    <p:extLst>
      <p:ext uri="{BB962C8B-B14F-4D97-AF65-F5344CB8AC3E}">
        <p14:creationId xmlns:p14="http://schemas.microsoft.com/office/powerpoint/2010/main" val="130676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7239000" cy="1143000"/>
          </a:xfrm>
        </p:spPr>
        <p:txBody>
          <a:bodyPr/>
          <a:lstStyle/>
          <a:p>
            <a:pPr algn="ctr" rtl="1"/>
            <a:r>
              <a:rPr lang="en-US" dirty="0" err="1" smtClean="0"/>
              <a:t>Rfid</a:t>
            </a:r>
            <a:r>
              <a:rPr lang="en-US" dirty="0" smtClean="0"/>
              <a:t> </a:t>
            </a:r>
            <a:r>
              <a:rPr lang="fa-IR" dirty="0" smtClean="0"/>
              <a:t> در پارکینک ها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7772400" cy="5374776"/>
          </a:xfrm>
        </p:spPr>
      </p:pic>
    </p:spTree>
    <p:extLst>
      <p:ext uri="{BB962C8B-B14F-4D97-AF65-F5344CB8AC3E}">
        <p14:creationId xmlns:p14="http://schemas.microsoft.com/office/powerpoint/2010/main" val="229738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1828800"/>
            <a:ext cx="6255488" cy="914400"/>
          </a:xfrm>
        </p:spPr>
        <p:txBody>
          <a:bodyPr/>
          <a:lstStyle/>
          <a:p>
            <a:r>
              <a:rPr lang="fa-IR" dirty="0"/>
              <a:t> </a:t>
            </a:r>
            <a:r>
              <a:rPr lang="fa-IR" dirty="0" smtClean="0"/>
              <a:t>برای تحقیق بیشتر  ...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66800" y="2438400"/>
            <a:ext cx="6255488" cy="2514600"/>
          </a:xfrm>
        </p:spPr>
        <p:txBody>
          <a:bodyPr>
            <a:normAutofit/>
          </a:bodyPr>
          <a:lstStyle/>
          <a:p>
            <a:pPr rtl="1"/>
            <a:r>
              <a:rPr lang="fa-IR" sz="2800" dirty="0" smtClean="0"/>
              <a:t>1- تکنولوژی </a:t>
            </a:r>
            <a:r>
              <a:rPr lang="en-US" sz="2800" dirty="0" smtClean="0"/>
              <a:t>NFC</a:t>
            </a:r>
          </a:p>
          <a:p>
            <a:pPr rtl="1"/>
            <a:r>
              <a:rPr lang="fa-IR" sz="2800" dirty="0" smtClean="0"/>
              <a:t>2- نرم افزارهای کاربری </a:t>
            </a:r>
            <a:r>
              <a:rPr lang="en-US" sz="2800" dirty="0" smtClean="0"/>
              <a:t>RFID</a:t>
            </a:r>
          </a:p>
          <a:p>
            <a:pPr rtl="1"/>
            <a:r>
              <a:rPr lang="fa-IR" sz="2800" dirty="0" smtClean="0"/>
              <a:t>3- سیستم من کارت مشهد</a:t>
            </a:r>
          </a:p>
          <a:p>
            <a:pPr rtl="1"/>
            <a:r>
              <a:rPr lang="fa-IR" sz="2800" dirty="0" smtClean="0"/>
              <a:t>4- ایده های جالب خودتون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329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فناوری های مختلف شناسایی خودکار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کدهای میله ای</a:t>
            </a:r>
          </a:p>
          <a:p>
            <a:pPr algn="r" rtl="1"/>
            <a:r>
              <a:rPr lang="fa-IR" dirty="0" smtClean="0"/>
              <a:t>سیستم های تشخیص صدا</a:t>
            </a:r>
          </a:p>
          <a:p>
            <a:pPr algn="r" rtl="1"/>
            <a:r>
              <a:rPr lang="fa-IR" dirty="0" smtClean="0"/>
              <a:t>کارت های هوشمند</a:t>
            </a:r>
          </a:p>
          <a:p>
            <a:pPr algn="r" rtl="1"/>
            <a:r>
              <a:rPr lang="fa-IR" dirty="0" smtClean="0"/>
              <a:t>برخی فناوری های بیومتریک</a:t>
            </a:r>
          </a:p>
          <a:p>
            <a:pPr algn="r" rtl="1"/>
            <a:r>
              <a:rPr lang="fa-IR" dirty="0" smtClean="0"/>
              <a:t>سیستم های </a:t>
            </a:r>
            <a:r>
              <a:rPr lang="en-US" dirty="0" smtClean="0"/>
              <a:t>OCR</a:t>
            </a:r>
            <a:endParaRPr lang="fa-IR" dirty="0" smtClean="0"/>
          </a:p>
          <a:p>
            <a:pPr algn="r" rtl="1"/>
            <a:r>
              <a:rPr lang="fa-IR" dirty="0" smtClean="0"/>
              <a:t>سیستم های انگشت نگاری</a:t>
            </a:r>
          </a:p>
          <a:p>
            <a:pPr algn="r" rtl="1"/>
            <a:r>
              <a:rPr lang="fa-IR" dirty="0" smtClean="0"/>
              <a:t>سیستم شناسایی از طریق قرنیه چشم</a:t>
            </a:r>
          </a:p>
          <a:p>
            <a:pPr algn="r" rtl="1"/>
            <a:r>
              <a:rPr lang="en-US" dirty="0" smtClean="0"/>
              <a:t>NFC</a:t>
            </a:r>
            <a:r>
              <a:rPr lang="fa-IR" dirty="0" smtClean="0"/>
              <a:t> شرکت نوکیا</a:t>
            </a:r>
            <a:endParaRPr lang="en-US" dirty="0" smtClean="0"/>
          </a:p>
          <a:p>
            <a:pPr algn="r" rtl="1"/>
            <a:r>
              <a:rPr lang="en-US" dirty="0" smtClean="0"/>
              <a:t>RFID</a:t>
            </a:r>
          </a:p>
          <a:p>
            <a:pPr algn="r" rtl="1"/>
            <a:r>
              <a:rPr lang="fa-IR" dirty="0" smtClean="0"/>
              <a:t> و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9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dirty="0" smtClean="0"/>
              <a:t>RFID</a:t>
            </a:r>
            <a:r>
              <a:rPr lang="fa-IR" dirty="0" smtClean="0"/>
              <a:t> چیست ؟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dirty="0" smtClean="0"/>
              <a:t>RFID </a:t>
            </a:r>
            <a:r>
              <a:rPr lang="fa-IR" dirty="0" smtClean="0"/>
              <a:t>ترجمه </a:t>
            </a:r>
            <a:r>
              <a:rPr lang="fa-IR" dirty="0"/>
              <a:t>مخفف عبارت شناسائی با فرکانس رادیوئی است که به عنوان جدیدترین تکنولوژی شناسائی به نحوی گسترده در دنیا مورد توجه قرار گرفته است. مزایای این تکنولوژی جهت  افزایش سرعت و دقت در کلیه </a:t>
            </a:r>
            <a:r>
              <a:rPr lang="fa-IR" dirty="0" smtClean="0"/>
              <a:t>فرآیندها</a:t>
            </a:r>
            <a:r>
              <a:rPr lang="fa-IR" dirty="0"/>
              <a:t>ی</a:t>
            </a:r>
            <a:r>
              <a:rPr lang="fa-IR" dirty="0" smtClean="0"/>
              <a:t>ی </a:t>
            </a:r>
            <a:r>
              <a:rPr lang="fa-IR" dirty="0"/>
              <a:t>که نیاز به </a:t>
            </a:r>
            <a:r>
              <a:rPr lang="fa-IR" dirty="0" smtClean="0"/>
              <a:t>شناسایی </a:t>
            </a:r>
            <a:r>
              <a:rPr lang="fa-IR" dirty="0"/>
              <a:t>دارد به حدی است که امروزه بسیاری از کمپانی ها و سازمان های دولتی و خصوصی در سرتاسر دنیا اقدام به انجام پروژه های بزرگ جهت بهره گیری از این تکنولوژی جهت تسریع و بهبود فرآیندهای خویش را دارند. </a:t>
            </a:r>
            <a:endParaRPr lang="fa-IR" dirty="0" smtClean="0"/>
          </a:p>
          <a:p>
            <a:pPr algn="r" rtl="1"/>
            <a:r>
              <a:rPr lang="fa-IR" dirty="0" smtClean="0"/>
              <a:t>قرارداشتن </a:t>
            </a:r>
            <a:r>
              <a:rPr lang="en-US" dirty="0" smtClean="0"/>
              <a:t>RFID</a:t>
            </a:r>
            <a:r>
              <a:rPr lang="fa-IR" dirty="0" smtClean="0"/>
              <a:t> </a:t>
            </a:r>
            <a:r>
              <a:rPr lang="fa-IR" dirty="0"/>
              <a:t>در فهرست 10 تکنولوژی برتر دنیا در پنج سال گذشته خود گواهی دیگر بر اهمیت روزافزون این تکنولوژی در زمینه های مختلف زندگی بشر می باشد. 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50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7239000" cy="5693736"/>
          </a:xfrm>
        </p:spPr>
        <p:txBody>
          <a:bodyPr/>
          <a:lstStyle/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این </a:t>
            </a:r>
            <a:r>
              <a:rPr lang="fa-IR" dirty="0"/>
              <a:t>فناوری بدلیل مزایای بسیار برتر آن در مقایسه با سایر فناوریها، به نحوی متمایز مورد توجه قرار گرفته و هم­اکنون در دنیا، اکثر سیستم­های شناسائی با استفاده از این فناوری طراحی و پیاده­سازی می­گردند. 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فناوری </a:t>
            </a:r>
            <a:r>
              <a:rPr lang="en-US" dirty="0" smtClean="0"/>
              <a:t>RFID</a:t>
            </a:r>
            <a:r>
              <a:rPr lang="fa-IR" dirty="0" smtClean="0"/>
              <a:t> امروزه توسط فروشگاه های زنجیره ای بزرگی چون </a:t>
            </a:r>
            <a:r>
              <a:rPr lang="en-US" dirty="0" smtClean="0"/>
              <a:t>Wal-Mart</a:t>
            </a:r>
            <a:r>
              <a:rPr lang="fa-IR" dirty="0" smtClean="0"/>
              <a:t> و </a:t>
            </a:r>
            <a:r>
              <a:rPr lang="en-US" dirty="0" err="1" smtClean="0"/>
              <a:t>MC.Donald</a:t>
            </a:r>
            <a:r>
              <a:rPr lang="fa-IR" dirty="0" smtClean="0"/>
              <a:t> و هم چنین سازمان های مهمی همچون وزارت دفاع آمریکا استفاده شده و امتحان خود را به خوبی پس داده است.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0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تاریخچه </a:t>
            </a:r>
            <a:r>
              <a:rPr lang="en-US" dirty="0" smtClean="0"/>
              <a:t>RFID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rtl="1">
              <a:lnSpc>
                <a:spcPct val="160000"/>
              </a:lnSpc>
            </a:pPr>
            <a:r>
              <a:rPr lang="ar-SA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طبق بررسی</a:t>
            </a:r>
            <a:r>
              <a:rPr lang="en-US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 </a:t>
            </a:r>
            <a:r>
              <a:rPr lang="ar-SA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های انجام شده مفهوم </a:t>
            </a:r>
            <a:r>
              <a:rPr lang="en-US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RFID</a:t>
            </a:r>
            <a:r>
              <a:rPr lang="ar-SA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 از زمان جنگ جهانی دوم با کشف فن</a:t>
            </a:r>
            <a:r>
              <a:rPr lang="en-US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 </a:t>
            </a:r>
            <a:r>
              <a:rPr lang="ar-SA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آوری تقریبا مشابهی به نام </a:t>
            </a:r>
            <a:r>
              <a:rPr lang="en-US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IFF</a:t>
            </a:r>
            <a:r>
              <a:rPr lang="ar-SA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 که معرف </a:t>
            </a:r>
            <a:r>
              <a:rPr lang="en-US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Identify Friend or Foe</a:t>
            </a:r>
            <a:r>
              <a:rPr lang="ar-SA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 می</a:t>
            </a:r>
            <a:r>
              <a:rPr lang="en-US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 </a:t>
            </a:r>
            <a:r>
              <a:rPr lang="ar-SA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باشد مطرح گردیده است. </a:t>
            </a:r>
            <a:r>
              <a:rPr lang="en-US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IFF</a:t>
            </a:r>
            <a:r>
              <a:rPr lang="ar-SA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 روشی برای تشخیص </a:t>
            </a:r>
            <a:r>
              <a:rPr lang="ar-SA" sz="2800" dirty="0" smtClean="0">
                <a:latin typeface="Times New Roman" panose="02020603050405020304" pitchFamily="18" charset="0"/>
                <a:cs typeface="2  Zar" panose="00000400000000000000" pitchFamily="2" charset="-78"/>
              </a:rPr>
              <a:t>هواپیم</a:t>
            </a:r>
            <a:r>
              <a:rPr lang="en-US" sz="2800" dirty="0" smtClean="0">
                <a:latin typeface="Times New Roman" panose="02020603050405020304" pitchFamily="18" charset="0"/>
                <a:cs typeface="2  Zar" panose="00000400000000000000" pitchFamily="2" charset="-78"/>
              </a:rPr>
              <a:t> </a:t>
            </a:r>
            <a:r>
              <a:rPr lang="ar-SA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های جنگی دوست یا دشمن بود که توسط انگلیسی</a:t>
            </a:r>
            <a:r>
              <a:rPr lang="en-US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 </a:t>
            </a:r>
            <a:r>
              <a:rPr lang="ar-SA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ها کشف و استفاده شد </a:t>
            </a:r>
            <a:r>
              <a:rPr lang="en-US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.</a:t>
            </a:r>
          </a:p>
          <a:p>
            <a:pPr algn="just" rtl="1">
              <a:lnSpc>
                <a:spcPct val="160000"/>
              </a:lnSpc>
            </a:pPr>
            <a:r>
              <a:rPr lang="ar-SA" sz="2800" dirty="0" smtClean="0">
                <a:latin typeface="Times New Roman" panose="02020603050405020304" pitchFamily="18" charset="0"/>
                <a:cs typeface="2  Zar" panose="00000400000000000000" pitchFamily="2" charset="-78"/>
              </a:rPr>
              <a:t>یک </a:t>
            </a:r>
            <a:r>
              <a:rPr lang="ar-SA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تکنولوژی مشابه دیگر در سال </a:t>
            </a:r>
            <a:r>
              <a:rPr lang="fa-IR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۱۹۴۵</a:t>
            </a:r>
            <a:r>
              <a:rPr lang="ar-SA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 توسط “</a:t>
            </a:r>
            <a:r>
              <a:rPr lang="en-US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Leon Theremin</a:t>
            </a:r>
            <a:r>
              <a:rPr lang="ar-SA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 “کشف شد که یک وسیله جاسوسی بود و اطلاعات صوتی را با استفاده از امواج رادیویی انتقال می</a:t>
            </a:r>
            <a:r>
              <a:rPr lang="fa-IR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 </a:t>
            </a:r>
            <a:r>
              <a:rPr lang="ar-SA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داد. </a:t>
            </a:r>
            <a:endParaRPr lang="en-US" sz="2800" dirty="0">
              <a:latin typeface="Times New Roman" panose="02020603050405020304" pitchFamily="18" charset="0"/>
              <a:cs typeface="2  Zar" panose="00000400000000000000" pitchFamily="2" charset="-78"/>
            </a:endParaRPr>
          </a:p>
          <a:p>
            <a:pPr algn="just" rtl="1">
              <a:lnSpc>
                <a:spcPct val="160000"/>
              </a:lnSpc>
            </a:pPr>
            <a:r>
              <a:rPr lang="ar-SA" sz="2800" dirty="0" smtClean="0">
                <a:latin typeface="Times New Roman" panose="02020603050405020304" pitchFamily="18" charset="0"/>
                <a:cs typeface="2  Zar" panose="00000400000000000000" pitchFamily="2" charset="-78"/>
              </a:rPr>
              <a:t>اولین </a:t>
            </a:r>
            <a:r>
              <a:rPr lang="ar-SA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بار </a:t>
            </a:r>
            <a:r>
              <a:rPr lang="ar-SA" sz="2800" dirty="0" smtClean="0">
                <a:latin typeface="Times New Roman" panose="02020603050405020304" pitchFamily="18" charset="0"/>
                <a:cs typeface="2  Zar" panose="00000400000000000000" pitchFamily="2" charset="-78"/>
              </a:rPr>
              <a:t>فن</a:t>
            </a:r>
            <a:r>
              <a:rPr lang="fa-IR" sz="2800" dirty="0" smtClean="0">
                <a:latin typeface="Times New Roman" panose="02020603050405020304" pitchFamily="18" charset="0"/>
                <a:cs typeface="2  Zar" panose="00000400000000000000" pitchFamily="2" charset="-78"/>
              </a:rPr>
              <a:t>ا</a:t>
            </a:r>
            <a:r>
              <a:rPr lang="ar-SA" sz="2800" dirty="0" smtClean="0">
                <a:latin typeface="Times New Roman" panose="02020603050405020304" pitchFamily="18" charset="0"/>
                <a:cs typeface="2  Zar" panose="00000400000000000000" pitchFamily="2" charset="-78"/>
              </a:rPr>
              <a:t>وری </a:t>
            </a:r>
            <a:r>
              <a:rPr lang="en-US" sz="2800" dirty="0" smtClean="0">
                <a:latin typeface="Times New Roman" panose="02020603050405020304" pitchFamily="18" charset="0"/>
                <a:cs typeface="2  Zar" panose="00000400000000000000" pitchFamily="2" charset="-78"/>
              </a:rPr>
              <a:t>RFID</a:t>
            </a:r>
            <a:r>
              <a:rPr lang="fa-IR" sz="2800" dirty="0" smtClean="0">
                <a:latin typeface="Times New Roman" panose="02020603050405020304" pitchFamily="18" charset="0"/>
                <a:cs typeface="2  Zar" panose="00000400000000000000" pitchFamily="2" charset="-78"/>
              </a:rPr>
              <a:t> </a:t>
            </a:r>
            <a:r>
              <a:rPr lang="ar-SA" sz="2800" dirty="0" smtClean="0">
                <a:latin typeface="Times New Roman" panose="02020603050405020304" pitchFamily="18" charset="0"/>
                <a:cs typeface="2  Zar" panose="00000400000000000000" pitchFamily="2" charset="-78"/>
              </a:rPr>
              <a:t>به </a:t>
            </a:r>
            <a:r>
              <a:rPr lang="ar-SA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شکل امروزی آن توسط “</a:t>
            </a:r>
            <a:r>
              <a:rPr lang="en-US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Mario </a:t>
            </a:r>
            <a:r>
              <a:rPr lang="en-US" sz="2800" dirty="0" err="1">
                <a:latin typeface="Times New Roman" panose="02020603050405020304" pitchFamily="18" charset="0"/>
                <a:cs typeface="2  Zar" panose="00000400000000000000" pitchFamily="2" charset="-78"/>
              </a:rPr>
              <a:t>Cardullo</a:t>
            </a:r>
            <a:r>
              <a:rPr lang="ar-SA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” کشف شد اما تا سال </a:t>
            </a:r>
            <a:r>
              <a:rPr lang="fa-IR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۱۹۷۰</a:t>
            </a:r>
            <a:r>
              <a:rPr lang="ar-SA" sz="2800" dirty="0">
                <a:latin typeface="Times New Roman" panose="02020603050405020304" pitchFamily="18" charset="0"/>
                <a:cs typeface="2  Zar" panose="00000400000000000000" pitchFamily="2" charset="-78"/>
              </a:rPr>
              <a:t> به علت گرانی استفاده تجاری نداشت. </a:t>
            </a:r>
            <a:endParaRPr lang="en-US" sz="2800" dirty="0">
              <a:latin typeface="Times New Roman" panose="02020603050405020304" pitchFamily="18" charset="0"/>
              <a:cs typeface="2  Zar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998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239000" cy="1143000"/>
          </a:xfrm>
        </p:spPr>
        <p:txBody>
          <a:bodyPr/>
          <a:lstStyle/>
          <a:p>
            <a:pPr algn="ctr" rtl="1"/>
            <a:r>
              <a:rPr lang="en-US" dirty="0" smtClean="0"/>
              <a:t>IFF</a:t>
            </a:r>
            <a:r>
              <a:rPr lang="fa-IR" dirty="0" smtClean="0"/>
              <a:t>  در جنگ جهانی 1945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5" y="1271575"/>
            <a:ext cx="4282410" cy="296242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43400"/>
            <a:ext cx="3429000" cy="22488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1295399"/>
            <a:ext cx="3581401" cy="29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798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354218"/>
              </p:ext>
            </p:extLst>
          </p:nvPr>
        </p:nvGraphicFramePr>
        <p:xfrm>
          <a:off x="304800" y="228600"/>
          <a:ext cx="7924800" cy="599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66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hmad Style">
      <a:majorFont>
        <a:latin typeface="Trebuchet MS"/>
        <a:ea typeface=""/>
        <a:cs typeface="EntezareZohoor 1 **"/>
      </a:majorFont>
      <a:minorFont>
        <a:latin typeface="Trebuchet MS"/>
        <a:ea typeface=""/>
        <a:cs typeface="B Koodak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438</TotalTime>
  <Words>1398</Words>
  <Application>Microsoft Office PowerPoint</Application>
  <PresentationFormat>On-screen Show (4:3)</PresentationFormat>
  <Paragraphs>193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B Titr</vt:lpstr>
      <vt:lpstr>Times New Roman</vt:lpstr>
      <vt:lpstr>B Koodak</vt:lpstr>
      <vt:lpstr>Courier New</vt:lpstr>
      <vt:lpstr>Trebuchet MS</vt:lpstr>
      <vt:lpstr>EntezareZohoor 1 **</vt:lpstr>
      <vt:lpstr>Arial</vt:lpstr>
      <vt:lpstr>2  Zar</vt:lpstr>
      <vt:lpstr>Wingdings 2</vt:lpstr>
      <vt:lpstr>Wingdings</vt:lpstr>
      <vt:lpstr>Opulent</vt:lpstr>
      <vt:lpstr>PowerPoint Presentation</vt:lpstr>
      <vt:lpstr>مقدمه </vt:lpstr>
      <vt:lpstr>اهداف سیستم های شناسایی خودکار</vt:lpstr>
      <vt:lpstr>فناوری های مختلف شناسایی خودکار</vt:lpstr>
      <vt:lpstr>RFID چیست ؟</vt:lpstr>
      <vt:lpstr>PowerPoint Presentation</vt:lpstr>
      <vt:lpstr>تاریخچه RFID </vt:lpstr>
      <vt:lpstr>IFF  در جنگ جهانی 1945</vt:lpstr>
      <vt:lpstr>PowerPoint Presentation</vt:lpstr>
      <vt:lpstr>انواع سیستم های  RFID</vt:lpstr>
      <vt:lpstr>تقسیم بندی از نظر محدوده دسترسی</vt:lpstr>
      <vt:lpstr>اجزاء یک سيستم  RFID</vt:lpstr>
      <vt:lpstr>PowerPoint Presentation</vt:lpstr>
      <vt:lpstr>RFID چگونه کار می کند ؟ </vt:lpstr>
      <vt:lpstr>PowerPoint Presentation</vt:lpstr>
      <vt:lpstr>PowerPoint Presentation</vt:lpstr>
      <vt:lpstr>تگ های RFID </vt:lpstr>
      <vt:lpstr>تقسیم بندی تگ ها از نظر منبع انرژی</vt:lpstr>
      <vt:lpstr>PowerPoint Presentation</vt:lpstr>
      <vt:lpstr>تقسیم بندی تگ ها از نظر ظاهر</vt:lpstr>
      <vt:lpstr>چند نمونه تگ</vt:lpstr>
      <vt:lpstr>اندازه و نوع آنتن تگ ها</vt:lpstr>
      <vt:lpstr>چند نمونه تگ</vt:lpstr>
      <vt:lpstr>تگ ها از نظر حافظه</vt:lpstr>
      <vt:lpstr>PowerPoint Presentation</vt:lpstr>
      <vt:lpstr>Reader </vt:lpstr>
      <vt:lpstr>چند مدل  REader</vt:lpstr>
      <vt:lpstr>Tag printer</vt:lpstr>
      <vt:lpstr>استاندارد های موجود  RFID</vt:lpstr>
      <vt:lpstr>برخی کابردهای RFID </vt:lpstr>
      <vt:lpstr>تگ های هوشمند RFID در مقابل کدهای ميله ای  </vt:lpstr>
      <vt:lpstr>تگ های هوشمند RFID در مقابل کدهای ميله ای  </vt:lpstr>
      <vt:lpstr>نمونه های عملی RFID</vt:lpstr>
      <vt:lpstr>RFID در کتابخانه</vt:lpstr>
      <vt:lpstr>Rfid  در پارکینک ها</vt:lpstr>
      <vt:lpstr> برای تحقیق بیشتر  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RFID  (Ra</dc:title>
  <dc:creator>Ahmad</dc:creator>
  <cp:lastModifiedBy>User</cp:lastModifiedBy>
  <cp:revision>40</cp:revision>
  <dcterms:created xsi:type="dcterms:W3CDTF">2006-08-16T00:00:00Z</dcterms:created>
  <dcterms:modified xsi:type="dcterms:W3CDTF">2024-03-06T07:20:56Z</dcterms:modified>
</cp:coreProperties>
</file>